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1" r:id="rId3"/>
  </p:sldMasterIdLst>
  <p:notesMasterIdLst>
    <p:notesMasterId r:id="rId16"/>
  </p:notesMasterIdLst>
  <p:sldIdLst>
    <p:sldId id="362" r:id="rId4"/>
    <p:sldId id="361" r:id="rId5"/>
    <p:sldId id="363" r:id="rId6"/>
    <p:sldId id="364" r:id="rId7"/>
    <p:sldId id="366" r:id="rId8"/>
    <p:sldId id="367" r:id="rId9"/>
    <p:sldId id="372" r:id="rId10"/>
    <p:sldId id="373" r:id="rId11"/>
    <p:sldId id="368" r:id="rId12"/>
    <p:sldId id="370" r:id="rId13"/>
    <p:sldId id="371" r:id="rId14"/>
    <p:sldId id="374" r:id="rId15"/>
  </p:sldIdLst>
  <p:sldSz cx="9144000" cy="6858000" type="screen4x3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. Trenz" initials="NT" lastIdx="3" clrIdx="0">
    <p:extLst>
      <p:ext uri="{19B8F6BF-5375-455C-9EA6-DF929625EA0E}">
        <p15:presenceInfo xmlns:p15="http://schemas.microsoft.com/office/powerpoint/2012/main" userId="b02ec63456a74a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>
      <p:cViewPr varScale="1">
        <p:scale>
          <a:sx n="123" d="100"/>
          <a:sy n="123" d="100"/>
        </p:scale>
        <p:origin x="129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22077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81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33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algn="ctr"/>
          </a:lstStyle>
          <a:p>
            <a:r>
              <a:t>Click to edit Master title style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2362200" y="3886200"/>
            <a:ext cx="6400800" cy="1752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</a:lvl1pPr>
          </a:lstStyle>
          <a:p>
            <a:r>
              <a:t>Click to edit Master subtitle style</a:t>
            </a:r>
          </a:p>
        </p:txBody>
      </p:sp>
      <p:sp>
        <p:nvSpPr>
          <p:cNvPr id="18" name="Shape 18"/>
          <p:cNvSpPr/>
          <p:nvPr/>
        </p:nvSpPr>
        <p:spPr>
          <a:xfrm>
            <a:off x="2362200" y="3581400"/>
            <a:ext cx="6324600" cy="76200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152400" y="274638"/>
            <a:ext cx="7239000" cy="1143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4" name="Shape 28"/>
          <p:cNvSpPr txBox="1">
            <a:spLocks/>
          </p:cNvSpPr>
          <p:nvPr userDrawn="1"/>
        </p:nvSpPr>
        <p:spPr>
          <a:xfrm>
            <a:off x="6715169" y="6155996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65233C7-A33A-4AA6-8F34-B504F7D44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F5A3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36496BD-9A2D-489D-B72B-11C925818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F5A3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pic>
        <p:nvPicPr>
          <p:cNvPr id="6" name="Picture 9" descr="tud_logo">
            <a:extLst>
              <a:ext uri="{FF2B5EF4-FFF2-40B4-BE49-F238E27FC236}">
                <a16:creationId xmlns:a16="http://schemas.microsoft.com/office/drawing/2014/main" id="{2FFAE92B-3CF0-4973-BE21-071FC0C2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5">
            <a:extLst>
              <a:ext uri="{FF2B5EF4-FFF2-40B4-BE49-F238E27FC236}">
                <a16:creationId xmlns:a16="http://schemas.microsoft.com/office/drawing/2014/main" id="{9374611E-533E-45EA-BCF2-6163D95F5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413" y="635793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30142EC-73BC-4502-B204-03A6D02A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174D97BD-5A63-4955-85BC-D08C7CCD6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CB3BB1F6-6B6D-44D0-B2F2-FD628861D934}"/>
              </a:ext>
            </a:extLst>
          </p:cNvPr>
          <p:cNvSpPr txBox="1">
            <a:spLocks/>
          </p:cNvSpPr>
          <p:nvPr userDrawn="1"/>
        </p:nvSpPr>
        <p:spPr>
          <a:xfrm>
            <a:off x="252413" y="6489700"/>
            <a:ext cx="8788400" cy="231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dirty="0"/>
              <a:t>Institut für Psychologie | FB 03 |</a:t>
            </a:r>
            <a:endParaRPr lang="de-DE" altLang="de-DE" sz="1000" dirty="0">
              <a:cs typeface="Tahoma" panose="020B0604030504040204" pitchFamily="34" charset="0"/>
            </a:endParaRP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t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6140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8532480" cy="447994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99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4080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14608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7648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53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7671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5040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00" y="2520000"/>
            <a:ext cx="7020000" cy="1080000"/>
          </a:xfrm>
        </p:spPr>
        <p:txBody>
          <a:bodyPr anchor="b" anchorCtr="0">
            <a:normAutofit/>
          </a:bodyPr>
          <a:lstStyle>
            <a:lvl1pPr algn="ctr">
              <a:defRPr sz="315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000" y="3789000"/>
            <a:ext cx="702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350" spc="3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8041-7462-4497-839E-501727F94670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106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52400" y="274638"/>
            <a:ext cx="7239000" cy="1143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534400" cy="48768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715169" y="6155996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00" y="2520000"/>
            <a:ext cx="7020000" cy="1080000"/>
          </a:xfrm>
        </p:spPr>
        <p:txBody>
          <a:bodyPr anchor="b" anchorCtr="0">
            <a:normAutofit/>
          </a:bodyPr>
          <a:lstStyle>
            <a:lvl1pPr algn="ctr">
              <a:defRPr sz="315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000" y="3789000"/>
            <a:ext cx="702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350" spc="3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5B92-C0A4-4291-B7E8-22FD2BA427BE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7784100" y="5211634"/>
            <a:ext cx="2160000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6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4189408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00" y="2520000"/>
            <a:ext cx="7020000" cy="1080000"/>
          </a:xfrm>
        </p:spPr>
        <p:txBody>
          <a:bodyPr anchor="b" anchorCtr="0">
            <a:normAutofit/>
          </a:bodyPr>
          <a:lstStyle>
            <a:lvl1pPr algn="ctr">
              <a:defRPr sz="315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000" y="3789000"/>
            <a:ext cx="702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350" spc="3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A1A-2F89-433D-A732-D122FBEF72B4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7784100" y="5211634"/>
            <a:ext cx="2160000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6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225646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00" y="2520000"/>
            <a:ext cx="7020000" cy="1080000"/>
          </a:xfrm>
        </p:spPr>
        <p:txBody>
          <a:bodyPr anchor="b" anchorCtr="0">
            <a:normAutofit/>
          </a:bodyPr>
          <a:lstStyle>
            <a:lvl1pPr algn="ctr">
              <a:defRPr sz="315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000" y="3789000"/>
            <a:ext cx="702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350" spc="3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2A89-D4DA-4387-AB83-5D0BE5409970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7784100" y="5211634"/>
            <a:ext cx="2160000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6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2615772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1" y="1980000"/>
            <a:ext cx="863999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D5DD2-BC1A-4C9C-81FC-0D336EF99937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34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3924000"/>
            <a:ext cx="8669025" cy="1080000"/>
          </a:xfrm>
        </p:spPr>
        <p:txBody>
          <a:bodyPr anchor="b">
            <a:normAutofit/>
          </a:bodyPr>
          <a:lstStyle>
            <a:lvl1pPr>
              <a:defRPr sz="315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000" y="5040000"/>
            <a:ext cx="5939995" cy="1080000"/>
          </a:xfrm>
        </p:spPr>
        <p:txBody>
          <a:bodyPr>
            <a:normAutofit/>
          </a:bodyPr>
          <a:lstStyle>
            <a:lvl1pPr marL="0" indent="0">
              <a:buNone/>
              <a:defRPr sz="1350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B7E7-F067-457C-BA04-DEDD669A8898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000" y="360000"/>
            <a:ext cx="6732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258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E8D-0739-4C28-BB97-1D61527BFECF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0272" y="1980000"/>
            <a:ext cx="4185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25157" y="1980000"/>
            <a:ext cx="4185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87181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B8D1-90B3-4E44-893B-392224B51B52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0273" y="1980000"/>
            <a:ext cx="8640365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73" y="6084000"/>
            <a:ext cx="8640365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</a:defRPr>
            </a:lvl1pPr>
            <a:lvl2pPr marL="342900" indent="0">
              <a:buNone/>
              <a:defRPr sz="1050">
                <a:solidFill>
                  <a:schemeClr val="accent6"/>
                </a:solidFill>
              </a:defRPr>
            </a:lvl2pPr>
            <a:lvl3pPr marL="685800" indent="0">
              <a:buNone/>
              <a:defRPr sz="1050">
                <a:solidFill>
                  <a:schemeClr val="accent6"/>
                </a:solidFill>
              </a:defRPr>
            </a:lvl3pPr>
            <a:lvl4pPr marL="1028700" indent="0">
              <a:buNone/>
              <a:defRPr sz="1050">
                <a:solidFill>
                  <a:schemeClr val="accent6"/>
                </a:solidFill>
              </a:defRPr>
            </a:lvl4pPr>
            <a:lvl5pPr marL="1371600" indent="0">
              <a:buNone/>
              <a:defRPr sz="105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1766020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03060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FD3D-D8C4-4102-9424-20C07C0FDF43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999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8747-4636-4AA2-B913-FB458803DE32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52400" y="274638"/>
            <a:ext cx="7239000" cy="1143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8768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5" name="Shape 28"/>
          <p:cNvSpPr txBox="1">
            <a:spLocks/>
          </p:cNvSpPr>
          <p:nvPr userDrawn="1"/>
        </p:nvSpPr>
        <p:spPr>
          <a:xfrm>
            <a:off x="6715169" y="6155996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</a:lstStyle>
          <a:p>
            <a:r>
              <a:t>Textmasterformat bearbeiten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" name="Shape 28"/>
          <p:cNvSpPr txBox="1">
            <a:spLocks/>
          </p:cNvSpPr>
          <p:nvPr userDrawn="1"/>
        </p:nvSpPr>
        <p:spPr>
          <a:xfrm>
            <a:off x="6715169" y="6155996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52400" y="274638"/>
            <a:ext cx="7239000" cy="1143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4" name="Shape 28"/>
          <p:cNvSpPr txBox="1">
            <a:spLocks/>
          </p:cNvSpPr>
          <p:nvPr userDrawn="1"/>
        </p:nvSpPr>
        <p:spPr>
          <a:xfrm>
            <a:off x="6715169" y="6155996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 txBox="1">
            <a:spLocks/>
          </p:cNvSpPr>
          <p:nvPr userDrawn="1"/>
        </p:nvSpPr>
        <p:spPr>
          <a:xfrm>
            <a:off x="6715169" y="6155996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457200" y="225425"/>
            <a:ext cx="3008314" cy="11620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rPr dirty="0" err="1"/>
              <a:t>Textmasterformat</a:t>
            </a:r>
            <a:r>
              <a:rPr dirty="0"/>
              <a:t> </a:t>
            </a:r>
            <a:r>
              <a:rPr dirty="0" err="1"/>
              <a:t>bearbeiten</a:t>
            </a:r>
            <a:endParaRPr dirty="0"/>
          </a:p>
          <a:p>
            <a:pPr lvl="1"/>
            <a:r>
              <a:rPr dirty="0" err="1"/>
              <a:t>Zweite</a:t>
            </a:r>
            <a:r>
              <a:rPr dirty="0"/>
              <a:t> Ebene</a:t>
            </a:r>
          </a:p>
          <a:p>
            <a:pPr lvl="2"/>
            <a:r>
              <a:rPr dirty="0" err="1"/>
              <a:t>Dritte</a:t>
            </a:r>
            <a:r>
              <a:rPr dirty="0"/>
              <a:t> Ebene</a:t>
            </a:r>
          </a:p>
          <a:p>
            <a:pPr lvl="3"/>
            <a:r>
              <a:rPr dirty="0" err="1"/>
              <a:t>Vierte</a:t>
            </a:r>
            <a:r>
              <a:rPr dirty="0"/>
              <a:t> Ebene</a:t>
            </a:r>
          </a:p>
          <a:p>
            <a:pPr lvl="4"/>
            <a:r>
              <a:rPr dirty="0" err="1"/>
              <a:t>Fünfte</a:t>
            </a:r>
            <a:r>
              <a:rPr dirty="0"/>
              <a:t> Ebene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  <a:endParaRPr/>
          </a:p>
        </p:txBody>
      </p:sp>
      <p:sp>
        <p:nvSpPr>
          <p:cNvPr id="6" name="Shape 28"/>
          <p:cNvSpPr>
            <a:spLocks noGrp="1"/>
          </p:cNvSpPr>
          <p:nvPr>
            <p:ph type="sldNum" sz="quarter" idx="2"/>
          </p:nvPr>
        </p:nvSpPr>
        <p:spPr>
          <a:xfrm>
            <a:off x="6715169" y="6155996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r>
              <a:t>Titelmasterformat durch Klicken bearbeiten</a:t>
            </a:r>
          </a:p>
        </p:txBody>
      </p:sp>
      <p:sp>
        <p:nvSpPr>
          <p:cNvPr id="89" name="Shape 89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</a:lstStyle>
          <a:p>
            <a:r>
              <a:t>Textmasterformat bearbeiten</a:t>
            </a:r>
          </a:p>
        </p:txBody>
      </p:sp>
      <p:sp>
        <p:nvSpPr>
          <p:cNvPr id="6" name="Shape 28"/>
          <p:cNvSpPr>
            <a:spLocks noGrp="1"/>
          </p:cNvSpPr>
          <p:nvPr>
            <p:ph type="sldNum" sz="quarter" idx="2"/>
          </p:nvPr>
        </p:nvSpPr>
        <p:spPr>
          <a:xfrm>
            <a:off x="6715169" y="6155996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6667500" y="274638"/>
            <a:ext cx="2171700" cy="62023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Titelmasterformat durch Klicken bearbeiten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152400" y="274638"/>
            <a:ext cx="6362700" cy="620236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Textmasterformat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5" name="Shape 28"/>
          <p:cNvSpPr txBox="1">
            <a:spLocks/>
          </p:cNvSpPr>
          <p:nvPr userDrawn="1"/>
        </p:nvSpPr>
        <p:spPr>
          <a:xfrm>
            <a:off x="6715169" y="6155996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152400"/>
            <a:ext cx="9144000" cy="152400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3" name="image1.png" descr="tu_darmstadt_we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6150" y="495300"/>
            <a:ext cx="2000250" cy="8001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7543800" y="1371600"/>
            <a:ext cx="1600201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hape 5"/>
          <p:cNvSpPr/>
          <p:nvPr/>
        </p:nvSpPr>
        <p:spPr>
          <a:xfrm>
            <a:off x="0" y="381000"/>
            <a:ext cx="9144001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Shape 6"/>
          <p:cNvSpPr/>
          <p:nvPr/>
        </p:nvSpPr>
        <p:spPr>
          <a:xfrm>
            <a:off x="8686800" y="6553200"/>
            <a:ext cx="457201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90575" marR="0" indent="-3333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-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Wingdings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>
            <a:extLst>
              <a:ext uri="{FF2B5EF4-FFF2-40B4-BE49-F238E27FC236}">
                <a16:creationId xmlns:a16="http://schemas.microsoft.com/office/drawing/2014/main" id="{F8310E10-B100-4B35-85CF-494D8D5C6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anose="020B0604030504040204" pitchFamily="34" charset="0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30F8023-AAD1-4D4A-B297-744835B23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8D96AD7-067E-4254-93C2-6AA5EB99B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63" y="1619250"/>
            <a:ext cx="8531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8">
            <a:extLst>
              <a:ext uri="{FF2B5EF4-FFF2-40B4-BE49-F238E27FC236}">
                <a16:creationId xmlns:a16="http://schemas.microsoft.com/office/drawing/2014/main" id="{3A0473D4-D2D5-4E4D-8C15-8DBB28821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F5A3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anose="020B0604030504040204" pitchFamily="34" charset="0"/>
            </a:endParaRPr>
          </a:p>
        </p:txBody>
      </p:sp>
      <p:pic>
        <p:nvPicPr>
          <p:cNvPr id="1030" name="Picture 9" descr="tud_logo">
            <a:extLst>
              <a:ext uri="{FF2B5EF4-FFF2-40B4-BE49-F238E27FC236}">
                <a16:creationId xmlns:a16="http://schemas.microsoft.com/office/drawing/2014/main" id="{7888670A-F593-4C70-8B2B-78CA44B3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>
            <a:extLst>
              <a:ext uri="{FF2B5EF4-FFF2-40B4-BE49-F238E27FC236}">
                <a16:creationId xmlns:a16="http://schemas.microsoft.com/office/drawing/2014/main" id="{94A47FA5-3016-48E2-84B7-CE1104D2E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" name="Rectangle 16">
            <a:extLst>
              <a:ext uri="{FF2B5EF4-FFF2-40B4-BE49-F238E27FC236}">
                <a16:creationId xmlns:a16="http://schemas.microsoft.com/office/drawing/2014/main" id="{7C299495-DBF5-489F-BD98-5610F177C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anose="020B0604030504040204" pitchFamily="34" charset="0"/>
            </a:endParaRPr>
          </a:p>
        </p:txBody>
      </p:sp>
      <p:sp>
        <p:nvSpPr>
          <p:cNvPr id="1033" name="Line 15">
            <a:extLst>
              <a:ext uri="{FF2B5EF4-FFF2-40B4-BE49-F238E27FC236}">
                <a16:creationId xmlns:a16="http://schemas.microsoft.com/office/drawing/2014/main" id="{9D895885-D63F-42E4-B378-9F1CFFD7CD8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635793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2A3FDE91-39BB-480A-B0B5-F2BA0029F248}"/>
              </a:ext>
            </a:extLst>
          </p:cNvPr>
          <p:cNvSpPr txBox="1">
            <a:spLocks/>
          </p:cNvSpPr>
          <p:nvPr userDrawn="1"/>
        </p:nvSpPr>
        <p:spPr>
          <a:xfrm>
            <a:off x="252413" y="6489700"/>
            <a:ext cx="8788400" cy="231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/>
              <a:t>Institut für Psychologie | FB 03 | Ausgewählte Themen des Arbeits- und Gesundheitsschutzes | Dr. U. Keil </a:t>
            </a:r>
            <a:r>
              <a:rPr lang="de-DE" altLang="de-DE" sz="1000">
                <a:cs typeface="Tahoma" panose="020B0604030504040204" pitchFamily="34" charset="0"/>
              </a:rPr>
              <a:t>|  </a:t>
            </a:r>
            <a:fld id="{F8A01BD2-600E-42D6-9024-5E0917EC0365}" type="slidenum">
              <a:rPr lang="de-DE" altLang="de-DE" sz="1000" smtClean="0">
                <a:cs typeface="Tahoma" panose="020B0604030504040204" pitchFamily="34" charset="0"/>
              </a:rPr>
              <a:pPr eaLnBrk="1" hangingPunct="1">
                <a:defRPr/>
              </a:pPr>
              <a:t>‹Nr.›</a:t>
            </a:fld>
            <a:endParaRPr lang="de-DE" altLang="de-DE" sz="1000">
              <a:cs typeface="Tahoma" panose="020B0604030504040204" pitchFamily="34" charset="0"/>
            </a:endParaRPr>
          </a:p>
          <a:p>
            <a:pPr eaLnBrk="1" hangingPunct="1">
              <a:defRPr/>
            </a:pPr>
            <a:endParaRPr lang="de-DE" altLang="de-DE" sz="100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736682"/>
            <a:ext cx="6732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001" y="1980000"/>
            <a:ext cx="863999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7438496" y="179999"/>
            <a:ext cx="1704614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3200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0000" y="6558140"/>
            <a:ext cx="1079995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600" spc="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86294-496B-43CC-AAD9-6D12554B34CC}" type="datetime1">
              <a:rPr lang="de-DE" smtClean="0"/>
              <a:t>19.12.2023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000" y="359999"/>
            <a:ext cx="6732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cap="all" spc="1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429" y="6558140"/>
            <a:ext cx="1096728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1601100" y="6563539"/>
            <a:ext cx="5940000" cy="180000"/>
          </a:xfrm>
          <a:prstGeom prst="rect">
            <a:avLst/>
          </a:prstGeom>
        </p:spPr>
        <p:txBody>
          <a:bodyPr vert="horz" lIns="68580" tIns="34290" rIns="68580" bIns="3429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600" dirty="0"/>
              <a:t>Faculty | Institute | Person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6192000" y="1629000"/>
            <a:ext cx="81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226114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15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Wingdings" panose="05000000000000000000" pitchFamily="2" charset="2"/>
        <a:buChar char="§"/>
        <a:defRPr sz="15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35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35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35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§"/>
        <a:defRPr sz="135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hyperlink" Target="http://experience.sap.com/designservices/scenes" TargetMode="External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xperience.sap.com/designservices/scenes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experience.sap.com/designservices/scenes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experience.sap.com/designservices/scenes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hyperlink" Target="http://experience.sap.com/designservices/scenes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experience.sap.com/designservices/scen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experience.sap.com/designservices/scenes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hyperlink" Target="http://experience.sap.com/designservices/scenes" TargetMode="External"/><Relationship Id="rId10" Type="http://schemas.openxmlformats.org/officeDocument/2006/relationships/image" Target="../media/image25.svg"/><Relationship Id="rId4" Type="http://schemas.openxmlformats.org/officeDocument/2006/relationships/image" Target="../media/image17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xperience.sap.com/designservices/scen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experience.sap.com/designservices/scenes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96111">
              <a:defRPr sz="3136"/>
            </a:pPr>
            <a:r>
              <a:rPr dirty="0" err="1"/>
              <a:t>Abschlussarbeiten</a:t>
            </a:r>
            <a:r>
              <a:rPr dirty="0"/>
              <a:t> in der AG </a:t>
            </a:r>
            <a:r>
              <a:rPr dirty="0" err="1"/>
              <a:t>Organisations</a:t>
            </a:r>
            <a:r>
              <a:rPr dirty="0"/>
              <a:t>- und </a:t>
            </a:r>
            <a:r>
              <a:rPr dirty="0" err="1"/>
              <a:t>Wirtschaftspsychologie</a:t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9882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653C4-3D96-47F0-8E3E-F3214B22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13791"/>
            <a:ext cx="7239000" cy="1143001"/>
          </a:xfrm>
        </p:spPr>
        <p:txBody>
          <a:bodyPr/>
          <a:lstStyle/>
          <a:p>
            <a:r>
              <a:rPr lang="de-DE" sz="3200" dirty="0"/>
              <a:t>Negative Effekte von Zielsetzung und Zielverfehlung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B9F237F-7EF0-43DC-A720-D5596EA6B0C6}"/>
              </a:ext>
            </a:extLst>
          </p:cNvPr>
          <p:cNvSpPr/>
          <p:nvPr/>
        </p:nvSpPr>
        <p:spPr>
          <a:xfrm>
            <a:off x="246788" y="1905100"/>
            <a:ext cx="8501671" cy="466653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549A0B9-FFA3-44F0-9758-1F2E74F0FD1C}"/>
              </a:ext>
            </a:extLst>
          </p:cNvPr>
          <p:cNvCxnSpPr>
            <a:cxnSpLocks/>
          </p:cNvCxnSpPr>
          <p:nvPr/>
        </p:nvCxnSpPr>
        <p:spPr>
          <a:xfrm>
            <a:off x="4838272" y="1893086"/>
            <a:ext cx="0" cy="26116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BE133BC-864F-4F51-8C89-172DCB3A638E}"/>
              </a:ext>
            </a:extLst>
          </p:cNvPr>
          <p:cNvCxnSpPr>
            <a:cxnSpLocks/>
          </p:cNvCxnSpPr>
          <p:nvPr/>
        </p:nvCxnSpPr>
        <p:spPr>
          <a:xfrm>
            <a:off x="251520" y="4509120"/>
            <a:ext cx="828092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2208C90-97AD-4180-A65B-97F1117634AE}"/>
              </a:ext>
            </a:extLst>
          </p:cNvPr>
          <p:cNvCxnSpPr>
            <a:cxnSpLocks/>
          </p:cNvCxnSpPr>
          <p:nvPr/>
        </p:nvCxnSpPr>
        <p:spPr>
          <a:xfrm>
            <a:off x="4838272" y="4509120"/>
            <a:ext cx="0" cy="205492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2C19AAE4-70D3-4031-8451-440D80AEC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3" y="1971523"/>
            <a:ext cx="3579864" cy="2430706"/>
          </a:xfrm>
          <a:prstGeom prst="rect">
            <a:avLst/>
          </a:prstGeom>
        </p:spPr>
      </p:pic>
      <p:pic>
        <p:nvPicPr>
          <p:cNvPr id="17" name="Graphic 17">
            <a:extLst>
              <a:ext uri="{FF2B5EF4-FFF2-40B4-BE49-F238E27FC236}">
                <a16:creationId xmlns:a16="http://schemas.microsoft.com/office/drawing/2014/main" id="{BB8F7175-4C57-4E82-BCDE-A7528C2F9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295" y="5060917"/>
            <a:ext cx="537784" cy="1444638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A687A82-8EB0-4C74-8348-298B1F3F4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26" y="1917584"/>
            <a:ext cx="3580542" cy="2546254"/>
          </a:xfrm>
          <a:prstGeom prst="rect">
            <a:avLst/>
          </a:prstGeom>
        </p:spPr>
      </p:pic>
      <p:sp>
        <p:nvSpPr>
          <p:cNvPr id="18" name="Rounded Rectangular Callout 6">
            <a:extLst>
              <a:ext uri="{FF2B5EF4-FFF2-40B4-BE49-F238E27FC236}">
                <a16:creationId xmlns:a16="http://schemas.microsoft.com/office/drawing/2014/main" id="{4AE44732-18E9-474A-B819-CC7C33C58CE5}"/>
              </a:ext>
            </a:extLst>
          </p:cNvPr>
          <p:cNvSpPr/>
          <p:nvPr/>
        </p:nvSpPr>
        <p:spPr>
          <a:xfrm>
            <a:off x="6768745" y="1884297"/>
            <a:ext cx="1979719" cy="824623"/>
          </a:xfrm>
          <a:prstGeom prst="wedgeRoundRectCallout">
            <a:avLst>
              <a:gd name="adj1" fmla="val -40596"/>
              <a:gd name="adj2" fmla="val 8192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11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de-DE" sz="1100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muss hart </a:t>
            </a:r>
            <a:r>
              <a:rPr lang="de-DE" sz="11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arbeiten, </a:t>
            </a:r>
            <a:r>
              <a:rPr lang="de-DE" sz="1100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</a:t>
            </a:r>
            <a:r>
              <a:rPr lang="de-DE" sz="11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meine Projekte rechtzeitig abzuschließen und meine Ziele zu erreichen. Die Ziele werden jedes Jahr schwerer.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phic 17">
            <a:extLst>
              <a:ext uri="{FF2B5EF4-FFF2-40B4-BE49-F238E27FC236}">
                <a16:creationId xmlns:a16="http://schemas.microsoft.com/office/drawing/2014/main" id="{076D30AF-3E6F-49FC-905F-82C093E19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3191" y="2992475"/>
            <a:ext cx="537784" cy="1444638"/>
          </a:xfrm>
          <a:prstGeom prst="rect">
            <a:avLst/>
          </a:prstGeom>
        </p:spPr>
      </p:pic>
      <p:pic>
        <p:nvPicPr>
          <p:cNvPr id="23" name="Graphic 5">
            <a:extLst>
              <a:ext uri="{FF2B5EF4-FFF2-40B4-BE49-F238E27FC236}">
                <a16:creationId xmlns:a16="http://schemas.microsoft.com/office/drawing/2014/main" id="{75668413-174A-4CE8-BC59-9D3F88245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6306" y="3051624"/>
            <a:ext cx="605151" cy="1399994"/>
          </a:xfrm>
          <a:prstGeom prst="rect">
            <a:avLst/>
          </a:prstGeom>
        </p:spPr>
      </p:pic>
      <p:sp>
        <p:nvSpPr>
          <p:cNvPr id="24" name="Rounded Rectangular Callout 6">
            <a:extLst>
              <a:ext uri="{FF2B5EF4-FFF2-40B4-BE49-F238E27FC236}">
                <a16:creationId xmlns:a16="http://schemas.microsoft.com/office/drawing/2014/main" id="{44F92B09-E652-41CF-9E4B-A9F4AB38378A}"/>
              </a:ext>
            </a:extLst>
          </p:cNvPr>
          <p:cNvSpPr/>
          <p:nvPr/>
        </p:nvSpPr>
        <p:spPr>
          <a:xfrm>
            <a:off x="3529093" y="1916832"/>
            <a:ext cx="1330939" cy="834774"/>
          </a:xfrm>
          <a:prstGeom prst="wedgeRoundRectCallout">
            <a:avLst>
              <a:gd name="adj1" fmla="val -40596"/>
              <a:gd name="adj2" fmla="val 8192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dieses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es, 20%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Umsatz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letztes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Jahr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erreichen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Rounded Rectangular Callout 6">
            <a:extLst>
              <a:ext uri="{FF2B5EF4-FFF2-40B4-BE49-F238E27FC236}">
                <a16:creationId xmlns:a16="http://schemas.microsoft.com/office/drawing/2014/main" id="{08D528E3-1245-4FD3-B8D5-1DCE193DF1F4}"/>
              </a:ext>
            </a:extLst>
          </p:cNvPr>
          <p:cNvSpPr/>
          <p:nvPr/>
        </p:nvSpPr>
        <p:spPr>
          <a:xfrm flipH="1">
            <a:off x="295951" y="4581128"/>
            <a:ext cx="963681" cy="623058"/>
          </a:xfrm>
          <a:prstGeom prst="wedgeRoundRectCallout">
            <a:avLst>
              <a:gd name="adj1" fmla="val -40596"/>
              <a:gd name="adj2" fmla="val 8192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nicht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erreicht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Graphic 5">
            <a:extLst>
              <a:ext uri="{FF2B5EF4-FFF2-40B4-BE49-F238E27FC236}">
                <a16:creationId xmlns:a16="http://schemas.microsoft.com/office/drawing/2014/main" id="{94BAADD3-A697-4102-8937-9EF195382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4200" y="5105561"/>
            <a:ext cx="605151" cy="1399994"/>
          </a:xfrm>
          <a:prstGeom prst="rect">
            <a:avLst/>
          </a:prstGeom>
        </p:spPr>
      </p:pic>
      <p:sp>
        <p:nvSpPr>
          <p:cNvPr id="28" name="Cloud Callout 7">
            <a:extLst>
              <a:ext uri="{FF2B5EF4-FFF2-40B4-BE49-F238E27FC236}">
                <a16:creationId xmlns:a16="http://schemas.microsoft.com/office/drawing/2014/main" id="{96C12360-CCF0-4693-A369-74C387B25DF8}"/>
              </a:ext>
            </a:extLst>
          </p:cNvPr>
          <p:cNvSpPr/>
          <p:nvPr/>
        </p:nvSpPr>
        <p:spPr>
          <a:xfrm>
            <a:off x="6407876" y="4562394"/>
            <a:ext cx="2134782" cy="1242867"/>
          </a:xfrm>
          <a:prstGeom prst="cloudCallout">
            <a:avLst>
              <a:gd name="adj1" fmla="val -49267"/>
              <a:gd name="adj2" fmla="val 8240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Zielverfehlung hat mich erschöpft und entmutigt. Mein Selbstvertrauen ist erschüttert.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Graphic 24">
            <a:extLst>
              <a:ext uri="{FF2B5EF4-FFF2-40B4-BE49-F238E27FC236}">
                <a16:creationId xmlns:a16="http://schemas.microsoft.com/office/drawing/2014/main" id="{C4F2734A-8987-4ECE-ABEA-3DDC105855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7217" y="5012467"/>
            <a:ext cx="1350441" cy="1397413"/>
          </a:xfrm>
          <a:prstGeom prst="rect">
            <a:avLst/>
          </a:prstGeom>
        </p:spPr>
      </p:pic>
      <p:sp>
        <p:nvSpPr>
          <p:cNvPr id="31" name="Rounded Rectangular Callout 6">
            <a:extLst>
              <a:ext uri="{FF2B5EF4-FFF2-40B4-BE49-F238E27FC236}">
                <a16:creationId xmlns:a16="http://schemas.microsoft.com/office/drawing/2014/main" id="{80730BA3-20F4-4C0C-9075-BDE24CF9450E}"/>
              </a:ext>
            </a:extLst>
          </p:cNvPr>
          <p:cNvSpPr/>
          <p:nvPr/>
        </p:nvSpPr>
        <p:spPr>
          <a:xfrm>
            <a:off x="2808305" y="4581128"/>
            <a:ext cx="1979719" cy="680607"/>
          </a:xfrm>
          <a:prstGeom prst="wedgeRoundRectCallout">
            <a:avLst>
              <a:gd name="adj1" fmla="val -40596"/>
              <a:gd name="adj2" fmla="val 8192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 habe alles gegeben, um das Ziel zu erreichen. Es war einfach zu schwer.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9728D99-3B37-48FE-9E99-052533525EAE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10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2031311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13791"/>
            <a:ext cx="7239000" cy="1143001"/>
          </a:xfrm>
        </p:spPr>
        <p:txBody>
          <a:bodyPr/>
          <a:lstStyle/>
          <a:p>
            <a:r>
              <a:rPr lang="de-DE" sz="3200" dirty="0"/>
              <a:t>Negative Effekte von Zielsetzung und Zielverfehlung</a:t>
            </a:r>
            <a:endParaRPr lang="en-US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B7CCDE3-CE70-4E06-AA9D-93FF2A681761}"/>
              </a:ext>
            </a:extLst>
          </p:cNvPr>
          <p:cNvGrpSpPr/>
          <p:nvPr/>
        </p:nvGrpSpPr>
        <p:grpSpPr>
          <a:xfrm>
            <a:off x="251520" y="1772816"/>
            <a:ext cx="3006388" cy="4608512"/>
            <a:chOff x="6107470" y="1844824"/>
            <a:chExt cx="3006388" cy="4608512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AF2EBCA-FD79-4ADB-8A12-FFA8D60C00A7}"/>
                </a:ext>
              </a:extLst>
            </p:cNvPr>
            <p:cNvGrpSpPr/>
            <p:nvPr/>
          </p:nvGrpSpPr>
          <p:grpSpPr>
            <a:xfrm>
              <a:off x="6107470" y="3397579"/>
              <a:ext cx="3006388" cy="2259985"/>
              <a:chOff x="6124120" y="3097626"/>
              <a:chExt cx="3006388" cy="2259985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25327BD0-D377-4B71-A734-B7959D749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5" r="53319" b="61636"/>
              <a:stretch/>
            </p:blipFill>
            <p:spPr>
              <a:xfrm>
                <a:off x="6124120" y="3097626"/>
                <a:ext cx="2552700" cy="1789096"/>
              </a:xfrm>
              <a:prstGeom prst="rect">
                <a:avLst/>
              </a:prstGeom>
            </p:spPr>
          </p:pic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7D608E95-9ED5-4337-A35F-D78F39CA24CC}"/>
                  </a:ext>
                </a:extLst>
              </p:cNvPr>
              <p:cNvSpPr/>
              <p:nvPr/>
            </p:nvSpPr>
            <p:spPr>
              <a:xfrm rot="20134140">
                <a:off x="6909348" y="4493515"/>
                <a:ext cx="2221160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9ADE3245-BB37-493D-9CBC-CC47632827C0}"/>
                  </a:ext>
                </a:extLst>
              </p:cNvPr>
              <p:cNvSpPr/>
              <p:nvPr/>
            </p:nvSpPr>
            <p:spPr>
              <a:xfrm>
                <a:off x="8532440" y="3861048"/>
                <a:ext cx="432048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1EE2FFE-02C0-4E3D-9EAD-A93465EF361B}"/>
                </a:ext>
              </a:extLst>
            </p:cNvPr>
            <p:cNvSpPr txBox="1"/>
            <p:nvPr/>
          </p:nvSpPr>
          <p:spPr>
            <a:xfrm rot="20416508">
              <a:off x="6788346" y="4863511"/>
              <a:ext cx="1696937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Ergebnis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255B993-6069-4844-B2FB-3B2C872D3A20}"/>
                </a:ext>
              </a:extLst>
            </p:cNvPr>
            <p:cNvSpPr/>
            <p:nvPr/>
          </p:nvSpPr>
          <p:spPr>
            <a:xfrm>
              <a:off x="6156176" y="1844824"/>
              <a:ext cx="2808312" cy="4608512"/>
            </a:xfrm>
            <a:prstGeom prst="rect">
              <a:avLst/>
            </a:prstGeom>
            <a:noFill/>
            <a:ln w="38100" cap="flat">
              <a:solidFill>
                <a:srgbClr val="FF99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Inhaltsplatzhalter 16">
            <a:extLst>
              <a:ext uri="{FF2B5EF4-FFF2-40B4-BE49-F238E27FC236}">
                <a16:creationId xmlns:a16="http://schemas.microsoft.com/office/drawing/2014/main" id="{8FD1992B-E2A1-46C1-9218-1966C3A7CAE9}"/>
              </a:ext>
            </a:extLst>
          </p:cNvPr>
          <p:cNvSpPr txBox="1">
            <a:spLocks/>
          </p:cNvSpPr>
          <p:nvPr/>
        </p:nvSpPr>
        <p:spPr>
          <a:xfrm>
            <a:off x="3239390" y="1916832"/>
            <a:ext cx="5592148" cy="460851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▪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-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Arial" panose="020B0604020202020204" pitchFamily="34" charset="0"/>
              <a:buChar char="•"/>
            </a:pPr>
            <a:r>
              <a:rPr lang="de-DE" sz="1600" b="1" dirty="0"/>
              <a:t>Forschungsprojekt: Negative Effekte von Zielsetzung und Zielverfehlung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Prädiktor: Zielsetzung, Zielverfehlung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abhängige Variablen aus den Bereichen Leistung, Motivation, Selbstwert und Zielbindung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Weitere Themen: Verhinderung negativer Folgen von Zielverfehlung (z.B. Selbstregulations- oder Emotionsregulationsstrategien)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b="1" dirty="0"/>
              <a:t>Mögliche Methoden:</a:t>
            </a:r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r>
              <a:rPr lang="de-DE" sz="1600" dirty="0"/>
              <a:t>Experiment mit mehreren Durchführungsrunden</a:t>
            </a:r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r>
              <a:rPr lang="de-DE" sz="1600" dirty="0"/>
              <a:t>Labor- oder Felduntersuchungen bspw. mit Längsschnitterhebungen 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auf Bachelor- oder Masterniveau, alleine oder zu zweit bearbeitbar</a:t>
            </a:r>
          </a:p>
          <a:p>
            <a:pPr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hangingPunct="1"/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9AE201E-0CAC-4D6B-A9FF-927F75192E86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3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2306997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Allgemeine </a:t>
            </a:r>
            <a:r>
              <a:rPr dirty="0" err="1"/>
              <a:t>Informationen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Bachelor- und </a:t>
            </a:r>
            <a:r>
              <a:rPr dirty="0" err="1"/>
              <a:t>Masterarbeiten</a:t>
            </a:r>
            <a:endParaRPr dirty="0"/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152400" y="1484312"/>
            <a:ext cx="8812087" cy="49690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Arial"/>
              <a:buChar char="•"/>
              <a:defRPr sz="1700"/>
            </a:pPr>
            <a:r>
              <a:rPr sz="1800" dirty="0" err="1"/>
              <a:t>Themen</a:t>
            </a:r>
            <a:r>
              <a:rPr sz="1800" dirty="0"/>
              <a:t> </a:t>
            </a:r>
            <a:r>
              <a:rPr sz="1800" dirty="0" err="1"/>
              <a:t>aus</a:t>
            </a:r>
            <a:r>
              <a:rPr sz="1800" dirty="0"/>
              <a:t> </a:t>
            </a:r>
            <a:r>
              <a:rPr sz="1800" dirty="0" err="1"/>
              <a:t>dem</a:t>
            </a:r>
            <a:r>
              <a:rPr sz="1800" dirty="0"/>
              <a:t> </a:t>
            </a:r>
            <a:r>
              <a:rPr sz="1800" dirty="0" err="1"/>
              <a:t>Bereich</a:t>
            </a:r>
            <a:r>
              <a:rPr sz="1800" dirty="0"/>
              <a:t> </a:t>
            </a:r>
            <a:r>
              <a:rPr sz="1800" b="1" dirty="0" err="1"/>
              <a:t>Organisations</a:t>
            </a:r>
            <a:r>
              <a:rPr sz="1800" b="1" dirty="0"/>
              <a:t>-, </a:t>
            </a:r>
            <a:r>
              <a:rPr sz="1800" b="1" dirty="0" err="1"/>
              <a:t>Wirtschafts</a:t>
            </a:r>
            <a:r>
              <a:rPr sz="1800" b="1" dirty="0"/>
              <a:t>- und </a:t>
            </a:r>
            <a:r>
              <a:rPr sz="1800" b="1" dirty="0" err="1"/>
              <a:t>Sozialpsychologie</a:t>
            </a:r>
            <a:r>
              <a:rPr sz="1800" b="1" dirty="0"/>
              <a:t> (</a:t>
            </a:r>
            <a:r>
              <a:rPr sz="1800" b="1" dirty="0" err="1"/>
              <a:t>inkl</a:t>
            </a:r>
            <a:r>
              <a:rPr sz="1800" b="1" dirty="0"/>
              <a:t>. </a:t>
            </a:r>
            <a:r>
              <a:rPr sz="1800" b="1" dirty="0" err="1"/>
              <a:t>Personalpsychologie</a:t>
            </a:r>
            <a:r>
              <a:rPr sz="1800" b="1" dirty="0"/>
              <a:t>)</a:t>
            </a:r>
          </a:p>
          <a:p>
            <a:pPr>
              <a:lnSpc>
                <a:spcPct val="110000"/>
              </a:lnSpc>
              <a:spcBef>
                <a:spcPts val="400"/>
              </a:spcBef>
              <a:buFont typeface="Arial"/>
              <a:buChar char="•"/>
              <a:defRPr sz="1700"/>
            </a:pPr>
            <a:r>
              <a:rPr sz="1800" dirty="0" err="1"/>
              <a:t>Thema</a:t>
            </a:r>
            <a:r>
              <a:rPr sz="1800" dirty="0"/>
              <a:t> </a:t>
            </a:r>
            <a:r>
              <a:rPr sz="1800" dirty="0" err="1"/>
              <a:t>kann</a:t>
            </a:r>
            <a:r>
              <a:rPr sz="1800" dirty="0"/>
              <a:t> </a:t>
            </a:r>
            <a:r>
              <a:rPr sz="1800" b="1" dirty="0" err="1"/>
              <a:t>alleine</a:t>
            </a:r>
            <a:r>
              <a:rPr sz="1800" b="1" dirty="0"/>
              <a:t> </a:t>
            </a:r>
            <a:r>
              <a:rPr sz="1800" b="1" dirty="0" err="1"/>
              <a:t>oder</a:t>
            </a:r>
            <a:r>
              <a:rPr sz="1800" b="1" dirty="0"/>
              <a:t> </a:t>
            </a:r>
            <a:r>
              <a:rPr sz="1800" b="1" dirty="0" err="1"/>
              <a:t>zu</a:t>
            </a:r>
            <a:r>
              <a:rPr sz="1800" b="1" dirty="0"/>
              <a:t> </a:t>
            </a:r>
            <a:r>
              <a:rPr sz="1800" b="1" dirty="0" err="1"/>
              <a:t>zweit</a:t>
            </a:r>
            <a:r>
              <a:rPr sz="1800" b="1" dirty="0"/>
              <a:t> </a:t>
            </a:r>
            <a:r>
              <a:rPr sz="1800" dirty="0" err="1"/>
              <a:t>bearbeitet</a:t>
            </a:r>
            <a:r>
              <a:rPr sz="1800" dirty="0"/>
              <a:t> </a:t>
            </a:r>
            <a:r>
              <a:rPr sz="1800" dirty="0" err="1"/>
              <a:t>werden</a:t>
            </a:r>
            <a:endParaRPr sz="1800" dirty="0"/>
          </a:p>
          <a:p>
            <a:pPr>
              <a:lnSpc>
                <a:spcPct val="110000"/>
              </a:lnSpc>
              <a:spcBef>
                <a:spcPts val="400"/>
              </a:spcBef>
              <a:buFont typeface="Arial"/>
              <a:buChar char="•"/>
              <a:defRPr sz="1700"/>
            </a:pPr>
            <a:r>
              <a:rPr sz="1800" dirty="0" err="1"/>
              <a:t>Unterschiedlicher</a:t>
            </a:r>
            <a:r>
              <a:rPr sz="1800" dirty="0"/>
              <a:t> </a:t>
            </a:r>
            <a:r>
              <a:rPr sz="1800" b="1" dirty="0" err="1"/>
              <a:t>Umfang</a:t>
            </a:r>
            <a:r>
              <a:rPr sz="1800" dirty="0"/>
              <a:t> von Bachelor- &amp; </a:t>
            </a:r>
            <a:r>
              <a:rPr sz="1800" dirty="0" err="1"/>
              <a:t>Masterthesis</a:t>
            </a:r>
            <a:endParaRPr sz="1800" dirty="0"/>
          </a:p>
          <a:p>
            <a:pPr>
              <a:lnSpc>
                <a:spcPct val="110000"/>
              </a:lnSpc>
              <a:spcBef>
                <a:spcPts val="400"/>
              </a:spcBef>
              <a:buFont typeface="Arial"/>
              <a:buChar char="•"/>
              <a:defRPr sz="1700"/>
            </a:pPr>
            <a:r>
              <a:rPr sz="1800" dirty="0" err="1"/>
              <a:t>mit</a:t>
            </a:r>
            <a:r>
              <a:rPr sz="1800" dirty="0"/>
              <a:t> </a:t>
            </a:r>
            <a:r>
              <a:rPr sz="1800" dirty="0" err="1"/>
              <a:t>oder</a:t>
            </a:r>
            <a:r>
              <a:rPr sz="1800" dirty="0"/>
              <a:t> </a:t>
            </a:r>
            <a:r>
              <a:rPr sz="1800" dirty="0" err="1"/>
              <a:t>ohne</a:t>
            </a:r>
            <a:r>
              <a:rPr sz="1800" dirty="0"/>
              <a:t> </a:t>
            </a:r>
            <a:r>
              <a:rPr sz="1800" dirty="0" err="1"/>
              <a:t>direkter</a:t>
            </a:r>
            <a:r>
              <a:rPr sz="1800" dirty="0"/>
              <a:t> </a:t>
            </a:r>
            <a:r>
              <a:rPr sz="1800" b="1" dirty="0" err="1"/>
              <a:t>Kooperation</a:t>
            </a:r>
            <a:r>
              <a:rPr sz="1800" b="1" dirty="0"/>
              <a:t> </a:t>
            </a:r>
            <a:r>
              <a:rPr sz="1800" b="1" dirty="0" err="1"/>
              <a:t>mit</a:t>
            </a:r>
            <a:r>
              <a:rPr sz="1800" b="1" dirty="0"/>
              <a:t> </a:t>
            </a:r>
            <a:r>
              <a:rPr sz="1800" b="1" dirty="0" err="1"/>
              <a:t>Unternehmen</a:t>
            </a:r>
            <a:r>
              <a:rPr sz="1800" b="1" dirty="0"/>
              <a:t> </a:t>
            </a:r>
            <a:r>
              <a:rPr sz="1800" dirty="0"/>
              <a:t>(z. B. </a:t>
            </a:r>
            <a:r>
              <a:rPr sz="1800" dirty="0" err="1"/>
              <a:t>im</a:t>
            </a:r>
            <a:r>
              <a:rPr sz="1800" dirty="0"/>
              <a:t> Anschluss an </a:t>
            </a:r>
            <a:r>
              <a:rPr sz="1800" dirty="0" err="1"/>
              <a:t>ein</a:t>
            </a:r>
            <a:r>
              <a:rPr sz="1800" dirty="0"/>
              <a:t> </a:t>
            </a:r>
            <a:r>
              <a:rPr sz="1800" dirty="0" err="1"/>
              <a:t>Praktikum</a:t>
            </a:r>
            <a:r>
              <a:rPr sz="1800" dirty="0"/>
              <a:t>)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400"/>
              </a:spcBef>
              <a:buFont typeface="Arial"/>
              <a:buChar char="•"/>
              <a:defRPr sz="1700"/>
            </a:pPr>
            <a:r>
              <a:rPr lang="de-DE" sz="1800" dirty="0"/>
              <a:t>auch möglich: Replikationsuntersuchungen, z.B. 'erstaunliche' sozialpsychologische Experimente (eher für Bachelor- als für Master-Arbeiten geeignet)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Ablauf &amp; Kontakt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Festlegung der konkreten Fragestellung in Absprache mit uns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Ihr erreicht uns am besten per E-Mail: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1800" dirty="0"/>
              <a:t>Nina Trenz, M.Sc. (Planen): nina.trenz@tu-darmstadt.de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1800" dirty="0"/>
              <a:t>Lea Lempert, M.Sc. (Co-</a:t>
            </a:r>
            <a:r>
              <a:rPr lang="de-DE" sz="1800" dirty="0" err="1"/>
              <a:t>opetition</a:t>
            </a:r>
            <a:r>
              <a:rPr lang="de-DE" sz="1800" dirty="0"/>
              <a:t>): lea.lempert@tu-darmstadt.de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1800" dirty="0"/>
              <a:t>Michelle Kalbfleisch, M.Sc. (Zielverfehlung): michelle.kalbfleisch@psychologie.tu-darmstadt.de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defRPr sz="1700"/>
            </a:pPr>
            <a:endParaRPr sz="18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04415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5BDEB4E-BB1F-4D35-B0C4-72F6A1EAF0E0}"/>
              </a:ext>
            </a:extLst>
          </p:cNvPr>
          <p:cNvGrpSpPr/>
          <p:nvPr/>
        </p:nvGrpSpPr>
        <p:grpSpPr>
          <a:xfrm>
            <a:off x="6114730" y="3381867"/>
            <a:ext cx="3006388" cy="2275696"/>
            <a:chOff x="6114730" y="3381867"/>
            <a:chExt cx="3006388" cy="2275696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5BE178E-C7B0-4A18-8A6B-288E06FD8B8A}"/>
                </a:ext>
              </a:extLst>
            </p:cNvPr>
            <p:cNvGrpSpPr/>
            <p:nvPr/>
          </p:nvGrpSpPr>
          <p:grpSpPr>
            <a:xfrm>
              <a:off x="6114730" y="3397578"/>
              <a:ext cx="3006388" cy="2259985"/>
              <a:chOff x="6124120" y="3097626"/>
              <a:chExt cx="3006388" cy="2259985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3300BEA7-0532-44AD-B1AC-5BA04E4AF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5" r="53319" b="61636"/>
              <a:stretch/>
            </p:blipFill>
            <p:spPr>
              <a:xfrm>
                <a:off x="6124120" y="3097626"/>
                <a:ext cx="2552700" cy="1789096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3E90C4C-269F-4A97-928E-B4EECD4FC8C5}"/>
                  </a:ext>
                </a:extLst>
              </p:cNvPr>
              <p:cNvSpPr/>
              <p:nvPr/>
            </p:nvSpPr>
            <p:spPr>
              <a:xfrm rot="20134140">
                <a:off x="6909348" y="4493515"/>
                <a:ext cx="2221160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EC684D69-D0F1-4AB5-A6A8-5F0C2D94FBD6}"/>
                  </a:ext>
                </a:extLst>
              </p:cNvPr>
              <p:cNvSpPr/>
              <p:nvPr/>
            </p:nvSpPr>
            <p:spPr>
              <a:xfrm>
                <a:off x="8532440" y="3861048"/>
                <a:ext cx="432048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9A2E018C-481A-4C27-A653-A7A33488FECA}"/>
                </a:ext>
              </a:extLst>
            </p:cNvPr>
            <p:cNvCxnSpPr/>
            <p:nvPr/>
          </p:nvCxnSpPr>
          <p:spPr>
            <a:xfrm flipV="1">
              <a:off x="8044191" y="3381867"/>
              <a:ext cx="360040" cy="31421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Abschlussarbeiten in der AG Organisations- und Wirtschaftspsychologie</a:t>
            </a:r>
            <a:endParaRPr lang="en-US" dirty="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F2EB15F0-D536-4097-9F16-743D2CDD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544" y="2276872"/>
            <a:ext cx="2387600" cy="38481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45FBDFC7-5BC5-423B-A738-07AD5F8C8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888" y="3515122"/>
            <a:ext cx="2552700" cy="13716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AF2EBCA-FD79-4ADB-8A12-FFA8D60C00A7}"/>
              </a:ext>
            </a:extLst>
          </p:cNvPr>
          <p:cNvGrpSpPr/>
          <p:nvPr/>
        </p:nvGrpSpPr>
        <p:grpSpPr>
          <a:xfrm>
            <a:off x="6107470" y="3397579"/>
            <a:ext cx="3006388" cy="2259985"/>
            <a:chOff x="6124120" y="3097626"/>
            <a:chExt cx="3006388" cy="225998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5327BD0-D377-4B71-A734-B7959D749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5" r="53319" b="61636"/>
            <a:stretch/>
          </p:blipFill>
          <p:spPr>
            <a:xfrm>
              <a:off x="6124120" y="3097626"/>
              <a:ext cx="2552700" cy="1789096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D608E95-9ED5-4337-A35F-D78F39CA24CC}"/>
                </a:ext>
              </a:extLst>
            </p:cNvPr>
            <p:cNvSpPr/>
            <p:nvPr/>
          </p:nvSpPr>
          <p:spPr>
            <a:xfrm rot="20134140">
              <a:off x="6909348" y="4493515"/>
              <a:ext cx="2221160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ADE3245-BB37-493D-9CBC-CC47632827C0}"/>
                </a:ext>
              </a:extLst>
            </p:cNvPr>
            <p:cNvSpPr/>
            <p:nvPr/>
          </p:nvSpPr>
          <p:spPr>
            <a:xfrm>
              <a:off x="8532440" y="3861048"/>
              <a:ext cx="432048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2E6F6D4-295B-486C-85C7-F0CECE596DF9}"/>
              </a:ext>
            </a:extLst>
          </p:cNvPr>
          <p:cNvCxnSpPr/>
          <p:nvPr/>
        </p:nvCxnSpPr>
        <p:spPr>
          <a:xfrm flipV="1">
            <a:off x="8036931" y="3381868"/>
            <a:ext cx="360040" cy="31421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1CE4B24-A10A-498A-BF48-879082DB0FC1}"/>
              </a:ext>
            </a:extLst>
          </p:cNvPr>
          <p:cNvSpPr txBox="1"/>
          <p:nvPr/>
        </p:nvSpPr>
        <p:spPr>
          <a:xfrm rot="21433945">
            <a:off x="1274799" y="2548927"/>
            <a:ext cx="7495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B8E209A-E428-4C67-856B-30A088166609}"/>
              </a:ext>
            </a:extLst>
          </p:cNvPr>
          <p:cNvSpPr txBox="1"/>
          <p:nvPr/>
        </p:nvSpPr>
        <p:spPr>
          <a:xfrm rot="21433945">
            <a:off x="4132988" y="3058703"/>
            <a:ext cx="90024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Plan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1EE2FFE-02C0-4E3D-9EAD-A93465EF361B}"/>
              </a:ext>
            </a:extLst>
          </p:cNvPr>
          <p:cNvSpPr txBox="1"/>
          <p:nvPr/>
        </p:nvSpPr>
        <p:spPr>
          <a:xfrm rot="20416508">
            <a:off x="6788346" y="4863511"/>
            <a:ext cx="169693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Ergebnis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17338DE-123E-40CB-912C-A61BF04D6814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7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6341624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5BDEB4E-BB1F-4D35-B0C4-72F6A1EAF0E0}"/>
              </a:ext>
            </a:extLst>
          </p:cNvPr>
          <p:cNvGrpSpPr/>
          <p:nvPr/>
        </p:nvGrpSpPr>
        <p:grpSpPr>
          <a:xfrm>
            <a:off x="6114730" y="3381867"/>
            <a:ext cx="3006388" cy="2275696"/>
            <a:chOff x="6114730" y="3381867"/>
            <a:chExt cx="3006388" cy="2275696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5BE178E-C7B0-4A18-8A6B-288E06FD8B8A}"/>
                </a:ext>
              </a:extLst>
            </p:cNvPr>
            <p:cNvGrpSpPr/>
            <p:nvPr/>
          </p:nvGrpSpPr>
          <p:grpSpPr>
            <a:xfrm>
              <a:off x="6114730" y="3397578"/>
              <a:ext cx="3006388" cy="2259985"/>
              <a:chOff x="6124120" y="3097626"/>
              <a:chExt cx="3006388" cy="2259985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3300BEA7-0532-44AD-B1AC-5BA04E4AF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5" r="53319" b="61636"/>
              <a:stretch/>
            </p:blipFill>
            <p:spPr>
              <a:xfrm>
                <a:off x="6124120" y="3097626"/>
                <a:ext cx="2552700" cy="1789096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3E90C4C-269F-4A97-928E-B4EECD4FC8C5}"/>
                  </a:ext>
                </a:extLst>
              </p:cNvPr>
              <p:cNvSpPr/>
              <p:nvPr/>
            </p:nvSpPr>
            <p:spPr>
              <a:xfrm rot="20134140">
                <a:off x="6909348" y="4493515"/>
                <a:ext cx="2221160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EC684D69-D0F1-4AB5-A6A8-5F0C2D94FBD6}"/>
                  </a:ext>
                </a:extLst>
              </p:cNvPr>
              <p:cNvSpPr/>
              <p:nvPr/>
            </p:nvSpPr>
            <p:spPr>
              <a:xfrm>
                <a:off x="8532440" y="3861048"/>
                <a:ext cx="432048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9A2E018C-481A-4C27-A653-A7A33488FECA}"/>
                </a:ext>
              </a:extLst>
            </p:cNvPr>
            <p:cNvCxnSpPr/>
            <p:nvPr/>
          </p:nvCxnSpPr>
          <p:spPr>
            <a:xfrm flipV="1">
              <a:off x="8044191" y="3381867"/>
              <a:ext cx="360040" cy="31421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Abschlussarbeiten in der AG Organisations- und Wirtschaftspsychologie</a:t>
            </a:r>
            <a:endParaRPr lang="en-US" dirty="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F2EB15F0-D536-4097-9F16-743D2CDD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544" y="2276872"/>
            <a:ext cx="2387600" cy="38481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45FBDFC7-5BC5-423B-A738-07AD5F8C8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888" y="3515122"/>
            <a:ext cx="2552700" cy="13716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AF2EBCA-FD79-4ADB-8A12-FFA8D60C00A7}"/>
              </a:ext>
            </a:extLst>
          </p:cNvPr>
          <p:cNvGrpSpPr/>
          <p:nvPr/>
        </p:nvGrpSpPr>
        <p:grpSpPr>
          <a:xfrm>
            <a:off x="6107470" y="3397579"/>
            <a:ext cx="3006388" cy="2259985"/>
            <a:chOff x="6124120" y="3097626"/>
            <a:chExt cx="3006388" cy="225998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5327BD0-D377-4B71-A734-B7959D749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5" r="53319" b="61636"/>
            <a:stretch/>
          </p:blipFill>
          <p:spPr>
            <a:xfrm>
              <a:off x="6124120" y="3097626"/>
              <a:ext cx="2552700" cy="1789096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D608E95-9ED5-4337-A35F-D78F39CA24CC}"/>
                </a:ext>
              </a:extLst>
            </p:cNvPr>
            <p:cNvSpPr/>
            <p:nvPr/>
          </p:nvSpPr>
          <p:spPr>
            <a:xfrm rot="20134140">
              <a:off x="6909348" y="4493515"/>
              <a:ext cx="2221160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ADE3245-BB37-493D-9CBC-CC47632827C0}"/>
                </a:ext>
              </a:extLst>
            </p:cNvPr>
            <p:cNvSpPr/>
            <p:nvPr/>
          </p:nvSpPr>
          <p:spPr>
            <a:xfrm>
              <a:off x="8532440" y="3861048"/>
              <a:ext cx="432048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2E6F6D4-295B-486C-85C7-F0CECE596DF9}"/>
              </a:ext>
            </a:extLst>
          </p:cNvPr>
          <p:cNvCxnSpPr/>
          <p:nvPr/>
        </p:nvCxnSpPr>
        <p:spPr>
          <a:xfrm flipV="1">
            <a:off x="8036931" y="3381868"/>
            <a:ext cx="360040" cy="31421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1CE4B24-A10A-498A-BF48-879082DB0FC1}"/>
              </a:ext>
            </a:extLst>
          </p:cNvPr>
          <p:cNvSpPr txBox="1"/>
          <p:nvPr/>
        </p:nvSpPr>
        <p:spPr>
          <a:xfrm rot="21433945">
            <a:off x="1274799" y="2548927"/>
            <a:ext cx="7495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B8E209A-E428-4C67-856B-30A088166609}"/>
              </a:ext>
            </a:extLst>
          </p:cNvPr>
          <p:cNvSpPr txBox="1"/>
          <p:nvPr/>
        </p:nvSpPr>
        <p:spPr>
          <a:xfrm rot="21433945">
            <a:off x="4132988" y="3058703"/>
            <a:ext cx="90024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Plan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1EE2FFE-02C0-4E3D-9EAD-A93465EF361B}"/>
              </a:ext>
            </a:extLst>
          </p:cNvPr>
          <p:cNvSpPr txBox="1"/>
          <p:nvPr/>
        </p:nvSpPr>
        <p:spPr>
          <a:xfrm rot="20416508">
            <a:off x="6788346" y="4863511"/>
            <a:ext cx="169693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Ergebnis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255B993-6069-4844-B2FB-3B2C872D3A20}"/>
              </a:ext>
            </a:extLst>
          </p:cNvPr>
          <p:cNvSpPr/>
          <p:nvPr/>
        </p:nvSpPr>
        <p:spPr>
          <a:xfrm>
            <a:off x="251520" y="1844824"/>
            <a:ext cx="3024700" cy="4608512"/>
          </a:xfrm>
          <a:prstGeom prst="rect">
            <a:avLst/>
          </a:prstGeom>
          <a:noFill/>
          <a:ln w="38100" cap="flat">
            <a:solidFill>
              <a:srgbClr val="FF99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9AC9802-045C-45BA-ABCC-A67F2CD4FE7E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7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771390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7731968" cy="1143001"/>
          </a:xfrm>
        </p:spPr>
        <p:txBody>
          <a:bodyPr>
            <a:normAutofit fontScale="90000"/>
          </a:bodyPr>
          <a:lstStyle/>
          <a:p>
            <a:r>
              <a:rPr lang="de-DE" dirty="0"/>
              <a:t>Co-</a:t>
            </a:r>
            <a:r>
              <a:rPr lang="de-DE" dirty="0" err="1"/>
              <a:t>opetition</a:t>
            </a:r>
            <a:r>
              <a:rPr lang="de-DE" dirty="0"/>
              <a:t> - Einfluss nichtübereinstimmender sozialer Interdependenzen bei der Arbeit</a:t>
            </a:r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9FDAD9B-3D94-445C-AD1A-3ECA7D175376}"/>
              </a:ext>
            </a:extLst>
          </p:cNvPr>
          <p:cNvSpPr/>
          <p:nvPr/>
        </p:nvSpPr>
        <p:spPr>
          <a:xfrm>
            <a:off x="251520" y="1897510"/>
            <a:ext cx="8280920" cy="466653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B4DDF1C1-7E8F-4BEF-981E-3E7F7C8EA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33419"/>
            <a:ext cx="3168336" cy="2253121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EEDF0E9-0819-4E89-A80F-97FDDFE783DD}"/>
              </a:ext>
            </a:extLst>
          </p:cNvPr>
          <p:cNvCxnSpPr>
            <a:cxnSpLocks/>
          </p:cNvCxnSpPr>
          <p:nvPr/>
        </p:nvCxnSpPr>
        <p:spPr>
          <a:xfrm>
            <a:off x="3635896" y="1897510"/>
            <a:ext cx="0" cy="23332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82F66BE-2213-44FA-A020-5D848B99DDBE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51520" y="4230775"/>
            <a:ext cx="828092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5" name="Graphic 23">
            <a:extLst>
              <a:ext uri="{FF2B5EF4-FFF2-40B4-BE49-F238E27FC236}">
                <a16:creationId xmlns:a16="http://schemas.microsoft.com/office/drawing/2014/main" id="{2C10A0E4-6CEE-B34B-8B68-8671C0B3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4018" y="2584322"/>
            <a:ext cx="513810" cy="1588142"/>
          </a:xfrm>
          <a:prstGeom prst="rect">
            <a:avLst/>
          </a:prstGeom>
        </p:spPr>
      </p:pic>
      <p:sp>
        <p:nvSpPr>
          <p:cNvPr id="36" name="Rounded Rectangular Callout 6">
            <a:extLst>
              <a:ext uri="{FF2B5EF4-FFF2-40B4-BE49-F238E27FC236}">
                <a16:creationId xmlns:a16="http://schemas.microsoft.com/office/drawing/2014/main" id="{16D2E0D0-28CB-4B8F-B9D6-93DD1C6D731B}"/>
              </a:ext>
            </a:extLst>
          </p:cNvPr>
          <p:cNvSpPr/>
          <p:nvPr/>
        </p:nvSpPr>
        <p:spPr>
          <a:xfrm>
            <a:off x="425137" y="2044416"/>
            <a:ext cx="1742877" cy="1146417"/>
          </a:xfrm>
          <a:prstGeom prst="wedgeRoundRectCallout">
            <a:avLst>
              <a:gd name="adj1" fmla="val 52567"/>
              <a:gd name="adj2" fmla="val 6099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F8588EE-4A03-4CAE-AFFF-2B09BA2D1D5D}"/>
              </a:ext>
            </a:extLst>
          </p:cNvPr>
          <p:cNvSpPr txBox="1"/>
          <p:nvPr/>
        </p:nvSpPr>
        <p:spPr>
          <a:xfrm>
            <a:off x="471645" y="2082840"/>
            <a:ext cx="166911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Gerade habe ich mit unseren Projektsponsoren gesprochen… Die gute Nachricht: Wenn der Pilot erfolgreich ist, gibt es ein globales Roll-out Projekt!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B4FAAD46-9D2B-4EB0-82C9-94D18C185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8"/>
          <a:stretch/>
        </p:blipFill>
        <p:spPr>
          <a:xfrm>
            <a:off x="3707904" y="1955536"/>
            <a:ext cx="1587711" cy="2253121"/>
          </a:xfrm>
          <a:prstGeom prst="rect">
            <a:avLst/>
          </a:prstGeom>
        </p:spPr>
      </p:pic>
      <p:pic>
        <p:nvPicPr>
          <p:cNvPr id="42" name="Graphic 23">
            <a:extLst>
              <a:ext uri="{FF2B5EF4-FFF2-40B4-BE49-F238E27FC236}">
                <a16:creationId xmlns:a16="http://schemas.microsoft.com/office/drawing/2014/main" id="{0720D486-7D00-4571-9482-743499728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07769" y="2606439"/>
            <a:ext cx="513810" cy="1588142"/>
          </a:xfrm>
          <a:prstGeom prst="rect">
            <a:avLst/>
          </a:prstGeom>
        </p:spPr>
      </p:pic>
      <p:sp>
        <p:nvSpPr>
          <p:cNvPr id="43" name="Rounded Rectangular Callout 6">
            <a:extLst>
              <a:ext uri="{FF2B5EF4-FFF2-40B4-BE49-F238E27FC236}">
                <a16:creationId xmlns:a16="http://schemas.microsoft.com/office/drawing/2014/main" id="{91FF61A1-646E-488F-92CC-4B07B6567F05}"/>
              </a:ext>
            </a:extLst>
          </p:cNvPr>
          <p:cNvSpPr/>
          <p:nvPr/>
        </p:nvSpPr>
        <p:spPr>
          <a:xfrm>
            <a:off x="4820308" y="2034804"/>
            <a:ext cx="1742877" cy="955371"/>
          </a:xfrm>
          <a:prstGeom prst="wedgeRoundRectCallout">
            <a:avLst>
              <a:gd name="adj1" fmla="val -64508"/>
              <a:gd name="adj2" fmla="val 5729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C957347-B502-4F28-A2E9-366DB597C7D5}"/>
              </a:ext>
            </a:extLst>
          </p:cNvPr>
          <p:cNvSpPr txBox="1"/>
          <p:nvPr/>
        </p:nvSpPr>
        <p:spPr>
          <a:xfrm>
            <a:off x="4866816" y="2073228"/>
            <a:ext cx="1669119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Wir haben allerdings nur Budget für einen Headcount für das Roll-out Projekt genehmigt bekommen. 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Rounded Rectangular Callout 6">
            <a:extLst>
              <a:ext uri="{FF2B5EF4-FFF2-40B4-BE49-F238E27FC236}">
                <a16:creationId xmlns:a16="http://schemas.microsoft.com/office/drawing/2014/main" id="{DB156675-CADC-402A-963E-3B5F463F71F1}"/>
              </a:ext>
            </a:extLst>
          </p:cNvPr>
          <p:cNvSpPr/>
          <p:nvPr/>
        </p:nvSpPr>
        <p:spPr>
          <a:xfrm>
            <a:off x="5691745" y="3069443"/>
            <a:ext cx="2552656" cy="938716"/>
          </a:xfrm>
          <a:prstGeom prst="wedgeRoundRectCallout">
            <a:avLst>
              <a:gd name="adj1" fmla="val -92037"/>
              <a:gd name="adj2" fmla="val -3044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F23C6511-1121-4F09-8CD7-DA1F0F2E198D}"/>
              </a:ext>
            </a:extLst>
          </p:cNvPr>
          <p:cNvSpPr txBox="1"/>
          <p:nvPr/>
        </p:nvSpPr>
        <p:spPr>
          <a:xfrm>
            <a:off x="5728623" y="3078312"/>
            <a:ext cx="2515778" cy="9387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Das heißt, wir müssen erst einmal gemeinsam dafür sorgen, dass wir unsere Projektziele des Piloten erreichen. Danach können wir dann schauen, wer von euch den Auftrag für den Roll-Out bekommt. 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Picture 1">
            <a:extLst>
              <a:ext uri="{FF2B5EF4-FFF2-40B4-BE49-F238E27FC236}">
                <a16:creationId xmlns:a16="http://schemas.microsoft.com/office/drawing/2014/main" id="{EB788E18-110E-4438-AD56-C5B8DC130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9" y="4312058"/>
            <a:ext cx="3128723" cy="2179245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809B12A4-6B17-4209-B993-BEBF0FCAEA17}"/>
              </a:ext>
            </a:extLst>
          </p:cNvPr>
          <p:cNvSpPr/>
          <p:nvPr/>
        </p:nvSpPr>
        <p:spPr>
          <a:xfrm>
            <a:off x="251519" y="4230775"/>
            <a:ext cx="1821253" cy="27935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D8A5997E-2CA4-4D08-BE9C-DD630DD51159}"/>
              </a:ext>
            </a:extLst>
          </p:cNvPr>
          <p:cNvSpPr txBox="1"/>
          <p:nvPr/>
        </p:nvSpPr>
        <p:spPr>
          <a:xfrm>
            <a:off x="296840" y="4267822"/>
            <a:ext cx="188924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Etwas später in der </a:t>
            </a:r>
            <a:r>
              <a:rPr lang="de-DE" sz="1100" dirty="0" err="1"/>
              <a:t>Kaffeecke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raphic 7">
            <a:extLst>
              <a:ext uri="{FF2B5EF4-FFF2-40B4-BE49-F238E27FC236}">
                <a16:creationId xmlns:a16="http://schemas.microsoft.com/office/drawing/2014/main" id="{AADF8483-64FE-45F0-BB84-6FE7EFF99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028" y="4586389"/>
            <a:ext cx="667366" cy="1549647"/>
          </a:xfrm>
          <a:prstGeom prst="rect">
            <a:avLst/>
          </a:prstGeom>
        </p:spPr>
      </p:pic>
      <p:pic>
        <p:nvPicPr>
          <p:cNvPr id="53" name="Graphic 12">
            <a:extLst>
              <a:ext uri="{FF2B5EF4-FFF2-40B4-BE49-F238E27FC236}">
                <a16:creationId xmlns:a16="http://schemas.microsoft.com/office/drawing/2014/main" id="{B8C52805-316A-4186-9C5B-D6B34D861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9766" y="4823367"/>
            <a:ext cx="594252" cy="1625100"/>
          </a:xfrm>
          <a:prstGeom prst="rect">
            <a:avLst/>
          </a:prstGeom>
        </p:spPr>
      </p:pic>
      <p:sp>
        <p:nvSpPr>
          <p:cNvPr id="54" name="Rounded Rectangular Callout 6">
            <a:extLst>
              <a:ext uri="{FF2B5EF4-FFF2-40B4-BE49-F238E27FC236}">
                <a16:creationId xmlns:a16="http://schemas.microsoft.com/office/drawing/2014/main" id="{25258F5C-8DCE-482B-A390-D100F99F294D}"/>
              </a:ext>
            </a:extLst>
          </p:cNvPr>
          <p:cNvSpPr/>
          <p:nvPr/>
        </p:nvSpPr>
        <p:spPr>
          <a:xfrm>
            <a:off x="323528" y="4627987"/>
            <a:ext cx="1187199" cy="1146417"/>
          </a:xfrm>
          <a:prstGeom prst="wedgeRoundRectCallout">
            <a:avLst>
              <a:gd name="adj1" fmla="val 63616"/>
              <a:gd name="adj2" fmla="val 2554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5AD5BDA1-EFB4-44A6-9258-20D6C94F59A2}"/>
              </a:ext>
            </a:extLst>
          </p:cNvPr>
          <p:cNvSpPr txBox="1"/>
          <p:nvPr/>
        </p:nvSpPr>
        <p:spPr>
          <a:xfrm>
            <a:off x="350232" y="4659500"/>
            <a:ext cx="1159949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Ich muss für die Sponsoren-Präsentation noch eine Demo machen. Kannst du mir helfen?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D8585388-15FC-4A8D-9174-65EC7242BEF9}"/>
              </a:ext>
            </a:extLst>
          </p:cNvPr>
          <p:cNvCxnSpPr>
            <a:cxnSpLocks/>
          </p:cNvCxnSpPr>
          <p:nvPr/>
        </p:nvCxnSpPr>
        <p:spPr>
          <a:xfrm>
            <a:off x="5295615" y="4235047"/>
            <a:ext cx="0" cy="233326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7" name="Graphic 26">
            <a:extLst>
              <a:ext uri="{FF2B5EF4-FFF2-40B4-BE49-F238E27FC236}">
                <a16:creationId xmlns:a16="http://schemas.microsoft.com/office/drawing/2014/main" id="{D99209FC-92E0-4920-92EA-B459442FF8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6221" y="5115137"/>
            <a:ext cx="1373927" cy="1385670"/>
          </a:xfrm>
          <a:prstGeom prst="rect">
            <a:avLst/>
          </a:prstGeom>
        </p:spPr>
      </p:pic>
      <p:sp>
        <p:nvSpPr>
          <p:cNvPr id="58" name="Cloud Callout 11">
            <a:extLst>
              <a:ext uri="{FF2B5EF4-FFF2-40B4-BE49-F238E27FC236}">
                <a16:creationId xmlns:a16="http://schemas.microsoft.com/office/drawing/2014/main" id="{583C54D5-FC5A-4621-A3DE-1DDBEC8916C8}"/>
              </a:ext>
            </a:extLst>
          </p:cNvPr>
          <p:cNvSpPr/>
          <p:nvPr/>
        </p:nvSpPr>
        <p:spPr>
          <a:xfrm>
            <a:off x="4521579" y="4280868"/>
            <a:ext cx="1591195" cy="1332118"/>
          </a:xfrm>
          <a:prstGeom prst="cloudCallout">
            <a:avLst>
              <a:gd name="adj1" fmla="val 47854"/>
              <a:gd name="adj2" fmla="val 73036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FF51C55-CBE0-4FC7-AFB1-1E4E7557E943}"/>
              </a:ext>
            </a:extLst>
          </p:cNvPr>
          <p:cNvSpPr txBox="1"/>
          <p:nvPr/>
        </p:nvSpPr>
        <p:spPr>
          <a:xfrm>
            <a:off x="4810999" y="4552031"/>
            <a:ext cx="1159949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Wenn ich helfe, trägt das zum Erfolg des Pilot-Projekts bei.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Cloud Callout 11">
            <a:extLst>
              <a:ext uri="{FF2B5EF4-FFF2-40B4-BE49-F238E27FC236}">
                <a16:creationId xmlns:a16="http://schemas.microsoft.com/office/drawing/2014/main" id="{A0420D89-ED72-4F04-B240-4EB33EE61C80}"/>
              </a:ext>
            </a:extLst>
          </p:cNvPr>
          <p:cNvSpPr/>
          <p:nvPr/>
        </p:nvSpPr>
        <p:spPr>
          <a:xfrm rot="19456231" flipH="1">
            <a:off x="6932971" y="4156286"/>
            <a:ext cx="1806328" cy="1592974"/>
          </a:xfrm>
          <a:prstGeom prst="cloudCallout">
            <a:avLst>
              <a:gd name="adj1" fmla="val 74793"/>
              <a:gd name="adj2" fmla="val 21257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44AFE875-4874-4486-B5DD-0124474629F7}"/>
              </a:ext>
            </a:extLst>
          </p:cNvPr>
          <p:cNvSpPr txBox="1"/>
          <p:nvPr/>
        </p:nvSpPr>
        <p:spPr>
          <a:xfrm>
            <a:off x="7230176" y="4376525"/>
            <a:ext cx="1563592" cy="1277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Wenn ich helfe, steht mein Kollege bei der Präsentation vor den Sponsoren gut da und könnte mir den Folgeauftrag wegschnappen.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528798A6-029C-4094-BADF-8725132DCE75}"/>
              </a:ext>
            </a:extLst>
          </p:cNvPr>
          <p:cNvSpPr txBox="1"/>
          <p:nvPr/>
        </p:nvSpPr>
        <p:spPr>
          <a:xfrm>
            <a:off x="6412731" y="4460147"/>
            <a:ext cx="28308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6D0881D-3D42-4273-AC51-67CB23A49E23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11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955208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43" grpId="0" animBg="1"/>
      <p:bldP spid="44" grpId="0"/>
      <p:bldP spid="45" grpId="0" animBg="1"/>
      <p:bldP spid="46" grpId="0"/>
      <p:bldP spid="51" grpId="0" animBg="1"/>
      <p:bldP spid="49" grpId="0"/>
      <p:bldP spid="54" grpId="0" animBg="1"/>
      <p:bldP spid="55" grpId="0"/>
      <p:bldP spid="58" grpId="0" animBg="1"/>
      <p:bldP spid="59" grpId="0"/>
      <p:bldP spid="60" grpId="0" animBg="1"/>
      <p:bldP spid="61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7731968" cy="1143001"/>
          </a:xfrm>
        </p:spPr>
        <p:txBody>
          <a:bodyPr>
            <a:normAutofit fontScale="90000"/>
          </a:bodyPr>
          <a:lstStyle/>
          <a:p>
            <a:r>
              <a:rPr lang="de-DE" dirty="0"/>
              <a:t>Co-</a:t>
            </a:r>
            <a:r>
              <a:rPr lang="de-DE" dirty="0" err="1"/>
              <a:t>opetition</a:t>
            </a:r>
            <a:r>
              <a:rPr lang="de-DE" dirty="0"/>
              <a:t> - Einfluss nichtübereinstimmender sozialer Interdependenzen bei der Arbeit</a:t>
            </a:r>
            <a:endParaRPr lang="en-US" dirty="0"/>
          </a:p>
        </p:txBody>
      </p:sp>
      <p:pic>
        <p:nvPicPr>
          <p:cNvPr id="31" name="Graphic 5">
            <a:extLst>
              <a:ext uri="{FF2B5EF4-FFF2-40B4-BE49-F238E27FC236}">
                <a16:creationId xmlns:a16="http://schemas.microsoft.com/office/drawing/2014/main" id="{6A83D2D7-C966-4BA5-94B0-52593AD44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544" y="2276872"/>
            <a:ext cx="2387600" cy="38481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8B5D1424-F623-4587-9852-3F2B4C6C9D31}"/>
              </a:ext>
            </a:extLst>
          </p:cNvPr>
          <p:cNvSpPr txBox="1"/>
          <p:nvPr/>
        </p:nvSpPr>
        <p:spPr>
          <a:xfrm rot="21433945">
            <a:off x="1105682" y="2548927"/>
            <a:ext cx="10877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 1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D0C65F9-BF96-4B80-AB03-D6CE7AD5909C}"/>
              </a:ext>
            </a:extLst>
          </p:cNvPr>
          <p:cNvSpPr txBox="1"/>
          <p:nvPr/>
        </p:nvSpPr>
        <p:spPr>
          <a:xfrm rot="21433945">
            <a:off x="1117446" y="3651793"/>
            <a:ext cx="10877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 2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0C4C7DE-A4AE-4993-A010-F5C0F399E6CC}"/>
              </a:ext>
            </a:extLst>
          </p:cNvPr>
          <p:cNvSpPr txBox="1"/>
          <p:nvPr/>
        </p:nvSpPr>
        <p:spPr>
          <a:xfrm rot="21433945">
            <a:off x="1202594" y="4754660"/>
            <a:ext cx="10877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 3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Inhaltsplatzhalter 16">
            <a:extLst>
              <a:ext uri="{FF2B5EF4-FFF2-40B4-BE49-F238E27FC236}">
                <a16:creationId xmlns:a16="http://schemas.microsoft.com/office/drawing/2014/main" id="{DE2BA787-9929-47DF-A9A5-320364B68B2B}"/>
              </a:ext>
            </a:extLst>
          </p:cNvPr>
          <p:cNvSpPr txBox="1">
            <a:spLocks/>
          </p:cNvSpPr>
          <p:nvPr/>
        </p:nvSpPr>
        <p:spPr>
          <a:xfrm>
            <a:off x="2940292" y="1898386"/>
            <a:ext cx="5592148" cy="379281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▪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90575" marR="0" indent="-333375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-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buFont typeface="Arial" panose="020B0604020202020204" pitchFamily="34" charset="0"/>
              <a:buChar char="•"/>
            </a:pPr>
            <a:r>
              <a:rPr lang="de-DE" sz="1600" b="1" dirty="0"/>
              <a:t>Forschungsprojekt: Co-</a:t>
            </a:r>
            <a:r>
              <a:rPr lang="de-DE" sz="1600" b="1" dirty="0" err="1"/>
              <a:t>opetition</a:t>
            </a:r>
            <a:r>
              <a:rPr lang="de-DE" sz="1600" b="1" dirty="0"/>
              <a:t> - Einfluss nichtübereinstimmender soziale Interdependenzen auf Arbeitnehmer*innen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Prädiktor: Co-</a:t>
            </a:r>
            <a:r>
              <a:rPr lang="de-DE" sz="1600" dirty="0" err="1"/>
              <a:t>opetition</a:t>
            </a:r>
            <a:r>
              <a:rPr lang="de-DE" sz="1600" dirty="0"/>
              <a:t> (simultane Kooperation- und Konkurrenzziele zwischen Individuen)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abhängige Variablen aus den Bereichen Leistung, soziale Beziehungen &amp; well-</a:t>
            </a:r>
            <a:r>
              <a:rPr lang="de-DE" sz="1600" dirty="0" err="1"/>
              <a:t>being</a:t>
            </a:r>
            <a:endParaRPr lang="de-DE" sz="1600" dirty="0"/>
          </a:p>
          <a:p>
            <a:pPr hangingPunct="1">
              <a:buFont typeface="Arial" panose="020B0604020202020204" pitchFamily="34" charset="0"/>
              <a:buChar char="•"/>
            </a:pPr>
            <a:r>
              <a:rPr lang="de-DE" sz="1600" dirty="0"/>
              <a:t>Methoden der geplanten Untersuchungen: </a:t>
            </a:r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r>
              <a:rPr lang="de-DE" sz="1600" dirty="0"/>
              <a:t>Experiment mit Dyaden (Reihenfolgeeffekte von Kooperation und Konkurrenz)</a:t>
            </a:r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r>
              <a:rPr lang="de-DE" sz="1600" dirty="0"/>
              <a:t>Experience Sampling Method mit Individuen (Co-</a:t>
            </a:r>
            <a:r>
              <a:rPr lang="de-DE" sz="1600" dirty="0" err="1"/>
              <a:t>opetition</a:t>
            </a:r>
            <a:r>
              <a:rPr lang="de-DE" sz="1600" dirty="0"/>
              <a:t> in Meetings)</a:t>
            </a:r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r>
              <a:rPr lang="de-DE" sz="1600" dirty="0" err="1"/>
              <a:t>Längsschnittserhebung</a:t>
            </a:r>
            <a:r>
              <a:rPr lang="de-DE" sz="1600" dirty="0"/>
              <a:t> mit Teams </a:t>
            </a:r>
          </a:p>
          <a:p>
            <a:pPr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522288" lvl="1" indent="-342900"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hangingPunct="1">
              <a:buFont typeface="Arial" panose="020B0604020202020204" pitchFamily="34" charset="0"/>
              <a:buChar char="•"/>
            </a:pPr>
            <a:endParaRPr lang="de-DE" sz="1600" dirty="0"/>
          </a:p>
          <a:p>
            <a:pPr hangingPunct="1"/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E8F10E-ED94-42A4-B180-9BBC5C34E5AD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4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1561197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5BDEB4E-BB1F-4D35-B0C4-72F6A1EAF0E0}"/>
              </a:ext>
            </a:extLst>
          </p:cNvPr>
          <p:cNvGrpSpPr/>
          <p:nvPr/>
        </p:nvGrpSpPr>
        <p:grpSpPr>
          <a:xfrm>
            <a:off x="6114730" y="3381867"/>
            <a:ext cx="3006388" cy="2275696"/>
            <a:chOff x="6114730" y="3381867"/>
            <a:chExt cx="3006388" cy="2275696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5BE178E-C7B0-4A18-8A6B-288E06FD8B8A}"/>
                </a:ext>
              </a:extLst>
            </p:cNvPr>
            <p:cNvGrpSpPr/>
            <p:nvPr/>
          </p:nvGrpSpPr>
          <p:grpSpPr>
            <a:xfrm>
              <a:off x="6114730" y="3397578"/>
              <a:ext cx="3006388" cy="2259985"/>
              <a:chOff x="6124120" y="3097626"/>
              <a:chExt cx="3006388" cy="2259985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3300BEA7-0532-44AD-B1AC-5BA04E4AF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5" r="53319" b="61636"/>
              <a:stretch/>
            </p:blipFill>
            <p:spPr>
              <a:xfrm>
                <a:off x="6124120" y="3097626"/>
                <a:ext cx="2552700" cy="1789096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3E90C4C-269F-4A97-928E-B4EECD4FC8C5}"/>
                  </a:ext>
                </a:extLst>
              </p:cNvPr>
              <p:cNvSpPr/>
              <p:nvPr/>
            </p:nvSpPr>
            <p:spPr>
              <a:xfrm rot="20134140">
                <a:off x="6909348" y="4493515"/>
                <a:ext cx="2221160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EC684D69-D0F1-4AB5-A6A8-5F0C2D94FBD6}"/>
                  </a:ext>
                </a:extLst>
              </p:cNvPr>
              <p:cNvSpPr/>
              <p:nvPr/>
            </p:nvSpPr>
            <p:spPr>
              <a:xfrm>
                <a:off x="8532440" y="3861048"/>
                <a:ext cx="432048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9A2E018C-481A-4C27-A653-A7A33488FECA}"/>
                </a:ext>
              </a:extLst>
            </p:cNvPr>
            <p:cNvCxnSpPr/>
            <p:nvPr/>
          </p:nvCxnSpPr>
          <p:spPr>
            <a:xfrm flipV="1">
              <a:off x="8044191" y="3381867"/>
              <a:ext cx="360040" cy="31421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Abschlussarbeiten in der AG Organisations- und Wirtschaftspsychologie</a:t>
            </a:r>
            <a:endParaRPr lang="en-US" dirty="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F2EB15F0-D536-4097-9F16-743D2CDD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544" y="2276872"/>
            <a:ext cx="2387600" cy="38481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AF2EBCA-FD79-4ADB-8A12-FFA8D60C00A7}"/>
              </a:ext>
            </a:extLst>
          </p:cNvPr>
          <p:cNvGrpSpPr/>
          <p:nvPr/>
        </p:nvGrpSpPr>
        <p:grpSpPr>
          <a:xfrm>
            <a:off x="6107470" y="3397579"/>
            <a:ext cx="3006388" cy="2259985"/>
            <a:chOff x="6124120" y="3097626"/>
            <a:chExt cx="3006388" cy="225998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5327BD0-D377-4B71-A734-B7959D749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5" r="53319" b="61636"/>
            <a:stretch/>
          </p:blipFill>
          <p:spPr>
            <a:xfrm>
              <a:off x="6124120" y="3097626"/>
              <a:ext cx="2552700" cy="1789096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D608E95-9ED5-4337-A35F-D78F39CA24CC}"/>
                </a:ext>
              </a:extLst>
            </p:cNvPr>
            <p:cNvSpPr/>
            <p:nvPr/>
          </p:nvSpPr>
          <p:spPr>
            <a:xfrm rot="20134140">
              <a:off x="6909348" y="4493515"/>
              <a:ext cx="2221160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ADE3245-BB37-493D-9CBC-CC47632827C0}"/>
                </a:ext>
              </a:extLst>
            </p:cNvPr>
            <p:cNvSpPr/>
            <p:nvPr/>
          </p:nvSpPr>
          <p:spPr>
            <a:xfrm>
              <a:off x="8532440" y="3861048"/>
              <a:ext cx="432048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2E6F6D4-295B-486C-85C7-F0CECE596DF9}"/>
              </a:ext>
            </a:extLst>
          </p:cNvPr>
          <p:cNvCxnSpPr/>
          <p:nvPr/>
        </p:nvCxnSpPr>
        <p:spPr>
          <a:xfrm flipV="1">
            <a:off x="8036931" y="3381868"/>
            <a:ext cx="360040" cy="31421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1CE4B24-A10A-498A-BF48-879082DB0FC1}"/>
              </a:ext>
            </a:extLst>
          </p:cNvPr>
          <p:cNvSpPr txBox="1"/>
          <p:nvPr/>
        </p:nvSpPr>
        <p:spPr>
          <a:xfrm rot="21433945">
            <a:off x="1274799" y="2548927"/>
            <a:ext cx="7495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1EE2FFE-02C0-4E3D-9EAD-A93465EF361B}"/>
              </a:ext>
            </a:extLst>
          </p:cNvPr>
          <p:cNvSpPr txBox="1"/>
          <p:nvPr/>
        </p:nvSpPr>
        <p:spPr>
          <a:xfrm rot="20416508">
            <a:off x="6788346" y="4863511"/>
            <a:ext cx="169693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Ergebnis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4337038-1E89-4B3D-BEBB-C4D6BDC59276}"/>
              </a:ext>
            </a:extLst>
          </p:cNvPr>
          <p:cNvGrpSpPr/>
          <p:nvPr/>
        </p:nvGrpSpPr>
        <p:grpSpPr>
          <a:xfrm>
            <a:off x="3347864" y="1844824"/>
            <a:ext cx="2808312" cy="4608512"/>
            <a:chOff x="3347864" y="1844824"/>
            <a:chExt cx="2808312" cy="4608512"/>
          </a:xfrm>
        </p:grpSpPr>
        <p:pic>
          <p:nvPicPr>
            <p:cNvPr id="6" name="Graphic 4">
              <a:extLst>
                <a:ext uri="{FF2B5EF4-FFF2-40B4-BE49-F238E27FC236}">
                  <a16:creationId xmlns:a16="http://schemas.microsoft.com/office/drawing/2014/main" id="{45FBDFC7-5BC5-423B-A738-07AD5F8C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63888" y="3515122"/>
              <a:ext cx="2552700" cy="13716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B8E209A-E428-4C67-856B-30A088166609}"/>
                </a:ext>
              </a:extLst>
            </p:cNvPr>
            <p:cNvSpPr txBox="1"/>
            <p:nvPr/>
          </p:nvSpPr>
          <p:spPr>
            <a:xfrm rot="21433945">
              <a:off x="4132988" y="3058703"/>
              <a:ext cx="90024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Plan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255B993-6069-4844-B2FB-3B2C872D3A20}"/>
                </a:ext>
              </a:extLst>
            </p:cNvPr>
            <p:cNvSpPr/>
            <p:nvPr/>
          </p:nvSpPr>
          <p:spPr>
            <a:xfrm>
              <a:off x="3347864" y="1844824"/>
              <a:ext cx="2808312" cy="4608512"/>
            </a:xfrm>
            <a:prstGeom prst="rect">
              <a:avLst/>
            </a:prstGeom>
            <a:noFill/>
            <a:ln w="38100" cap="flat">
              <a:solidFill>
                <a:srgbClr val="FF99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4F1EC741-31F6-41BB-BE1F-600E86D35F55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7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422346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653C4-3D96-47F0-8E3E-F3214B22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13791"/>
            <a:ext cx="7239000" cy="1143001"/>
          </a:xfrm>
        </p:spPr>
        <p:txBody>
          <a:bodyPr/>
          <a:lstStyle/>
          <a:p>
            <a:r>
              <a:rPr lang="de-DE" sz="3200" dirty="0"/>
              <a:t>Planen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B9F237F-7EF0-43DC-A720-D5596EA6B0C6}"/>
              </a:ext>
            </a:extLst>
          </p:cNvPr>
          <p:cNvSpPr/>
          <p:nvPr/>
        </p:nvSpPr>
        <p:spPr>
          <a:xfrm>
            <a:off x="251520" y="1897510"/>
            <a:ext cx="8501671" cy="466653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549A0B9-FFA3-44F0-9758-1F2E74F0FD1C}"/>
              </a:ext>
            </a:extLst>
          </p:cNvPr>
          <p:cNvCxnSpPr>
            <a:cxnSpLocks/>
          </p:cNvCxnSpPr>
          <p:nvPr/>
        </p:nvCxnSpPr>
        <p:spPr>
          <a:xfrm>
            <a:off x="4283968" y="1897510"/>
            <a:ext cx="0" cy="26116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2208C90-97AD-4180-A65B-97F1117634AE}"/>
              </a:ext>
            </a:extLst>
          </p:cNvPr>
          <p:cNvCxnSpPr>
            <a:cxnSpLocks/>
          </p:cNvCxnSpPr>
          <p:nvPr/>
        </p:nvCxnSpPr>
        <p:spPr>
          <a:xfrm>
            <a:off x="4283968" y="4494062"/>
            <a:ext cx="0" cy="205492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02024BBD-4C70-449B-BF45-5BD06B58DDD3}"/>
              </a:ext>
            </a:extLst>
          </p:cNvPr>
          <p:cNvGrpSpPr/>
          <p:nvPr/>
        </p:nvGrpSpPr>
        <p:grpSpPr>
          <a:xfrm>
            <a:off x="4355983" y="1105576"/>
            <a:ext cx="4469195" cy="3390767"/>
            <a:chOff x="726242" y="-790590"/>
            <a:chExt cx="8882355" cy="6397935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CA4D6674-58A6-4F6A-B5F5-30E94D77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42" y="858180"/>
              <a:ext cx="6868160" cy="4663440"/>
            </a:xfrm>
            <a:prstGeom prst="rect">
              <a:avLst/>
            </a:prstGeom>
          </p:spPr>
        </p:pic>
        <p:pic>
          <p:nvPicPr>
            <p:cNvPr id="36" name="Graphic 12">
              <a:extLst>
                <a:ext uri="{FF2B5EF4-FFF2-40B4-BE49-F238E27FC236}">
                  <a16:creationId xmlns:a16="http://schemas.microsoft.com/office/drawing/2014/main" id="{A856DE84-77D3-4254-9BC0-4520713AF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2386" y="2169411"/>
              <a:ext cx="840105" cy="2297430"/>
            </a:xfrm>
            <a:prstGeom prst="rect">
              <a:avLst/>
            </a:prstGeom>
          </p:spPr>
        </p:pic>
        <p:pic>
          <p:nvPicPr>
            <p:cNvPr id="37" name="Graphic 32">
              <a:extLst>
                <a:ext uri="{FF2B5EF4-FFF2-40B4-BE49-F238E27FC236}">
                  <a16:creationId xmlns:a16="http://schemas.microsoft.com/office/drawing/2014/main" id="{14B29438-B2F5-4CB6-9CC6-180C19AFB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04159" y="1336380"/>
              <a:ext cx="1150423" cy="1170088"/>
            </a:xfrm>
            <a:prstGeom prst="rect">
              <a:avLst/>
            </a:prstGeom>
          </p:spPr>
        </p:pic>
        <p:pic>
          <p:nvPicPr>
            <p:cNvPr id="38" name="Graphic 20">
              <a:extLst>
                <a:ext uri="{FF2B5EF4-FFF2-40B4-BE49-F238E27FC236}">
                  <a16:creationId xmlns:a16="http://schemas.microsoft.com/office/drawing/2014/main" id="{F49FF3C9-76E1-48CB-98C0-1296D5BF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34071" y="1814580"/>
              <a:ext cx="1170088" cy="1170088"/>
            </a:xfrm>
            <a:prstGeom prst="rect">
              <a:avLst/>
            </a:prstGeom>
          </p:spPr>
        </p:pic>
        <p:pic>
          <p:nvPicPr>
            <p:cNvPr id="39" name="Graphic 3">
              <a:extLst>
                <a:ext uri="{FF2B5EF4-FFF2-40B4-BE49-F238E27FC236}">
                  <a16:creationId xmlns:a16="http://schemas.microsoft.com/office/drawing/2014/main" id="{4E85C516-03A9-484F-88EC-5AE016149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19115" y="3189900"/>
              <a:ext cx="977265" cy="2417445"/>
            </a:xfrm>
            <a:prstGeom prst="rect">
              <a:avLst/>
            </a:prstGeom>
          </p:spPr>
        </p:pic>
        <p:sp>
          <p:nvSpPr>
            <p:cNvPr id="40" name="Rounded Rectangular Callout 6">
              <a:extLst>
                <a:ext uri="{FF2B5EF4-FFF2-40B4-BE49-F238E27FC236}">
                  <a16:creationId xmlns:a16="http://schemas.microsoft.com/office/drawing/2014/main" id="{2EE88494-6B14-4147-AC20-498F5E3888DC}"/>
                </a:ext>
              </a:extLst>
            </p:cNvPr>
            <p:cNvSpPr/>
            <p:nvPr/>
          </p:nvSpPr>
          <p:spPr>
            <a:xfrm>
              <a:off x="7465011" y="-790590"/>
              <a:ext cx="2143586" cy="2147159"/>
            </a:xfrm>
            <a:prstGeom prst="wedgeRoundRectCallout">
              <a:avLst>
                <a:gd name="adj1" fmla="val -40596"/>
                <a:gd name="adj2" fmla="val 81923"/>
                <a:gd name="adj3" fmla="val 16667"/>
              </a:avLst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1,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2,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3….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1200" dirty="0">
                  <a:solidFill>
                    <a:prstClr val="black"/>
                  </a:solidFill>
                  <a:ea typeface="+mn-ea"/>
                  <a:cs typeface="+mn-cs"/>
                </a:rPr>
                <a:t>Eigene Idee 1…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073F1797-C4B3-49D4-9BF2-2BD30E682A8A}"/>
              </a:ext>
            </a:extLst>
          </p:cNvPr>
          <p:cNvCxnSpPr>
            <a:cxnSpLocks/>
          </p:cNvCxnSpPr>
          <p:nvPr/>
        </p:nvCxnSpPr>
        <p:spPr>
          <a:xfrm>
            <a:off x="4283968" y="4494062"/>
            <a:ext cx="4469223" cy="1505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B2D7374-8918-491D-B6D0-CDFF01EA0A14}"/>
              </a:ext>
            </a:extLst>
          </p:cNvPr>
          <p:cNvGrpSpPr/>
          <p:nvPr/>
        </p:nvGrpSpPr>
        <p:grpSpPr>
          <a:xfrm>
            <a:off x="251520" y="2104484"/>
            <a:ext cx="4176450" cy="4141410"/>
            <a:chOff x="450263" y="-442146"/>
            <a:chExt cx="5861581" cy="5481984"/>
          </a:xfrm>
        </p:grpSpPr>
        <p:pic>
          <p:nvPicPr>
            <p:cNvPr id="27" name="Graphic 32">
              <a:extLst>
                <a:ext uri="{FF2B5EF4-FFF2-40B4-BE49-F238E27FC236}">
                  <a16:creationId xmlns:a16="http://schemas.microsoft.com/office/drawing/2014/main" id="{2DADB6C7-9223-4A24-94E1-FB830A8F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49030" y="2544936"/>
              <a:ext cx="1373927" cy="1397412"/>
            </a:xfrm>
            <a:prstGeom prst="rect">
              <a:avLst/>
            </a:prstGeom>
          </p:spPr>
        </p:pic>
        <p:pic>
          <p:nvPicPr>
            <p:cNvPr id="30" name="Graphic 3">
              <a:extLst>
                <a:ext uri="{FF2B5EF4-FFF2-40B4-BE49-F238E27FC236}">
                  <a16:creationId xmlns:a16="http://schemas.microsoft.com/office/drawing/2014/main" id="{D0BC0081-8D58-4595-923B-B7B9190B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11553" y="3122137"/>
              <a:ext cx="2705100" cy="1917701"/>
            </a:xfrm>
            <a:prstGeom prst="rect">
              <a:avLst/>
            </a:prstGeom>
          </p:spPr>
        </p:pic>
        <p:sp>
          <p:nvSpPr>
            <p:cNvPr id="32" name="Cloud Callout 7">
              <a:extLst>
                <a:ext uri="{FF2B5EF4-FFF2-40B4-BE49-F238E27FC236}">
                  <a16:creationId xmlns:a16="http://schemas.microsoft.com/office/drawing/2014/main" id="{58AAE45B-FCA7-4F33-9ECB-8F19CD116B2A}"/>
                </a:ext>
              </a:extLst>
            </p:cNvPr>
            <p:cNvSpPr/>
            <p:nvPr/>
          </p:nvSpPr>
          <p:spPr>
            <a:xfrm>
              <a:off x="450263" y="-442146"/>
              <a:ext cx="2498767" cy="2259718"/>
            </a:xfrm>
            <a:prstGeom prst="cloudCallout">
              <a:avLst>
                <a:gd name="adj1" fmla="val 70482"/>
                <a:gd name="adj2" fmla="val 86979"/>
              </a:avLst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Wenn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das Meeting heute beginnt, </a:t>
              </a:r>
              <a:r>
                <a:rPr kumimoji="0" lang="de-DE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dann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werde ich als erstes meine Idee vorstellen.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loud Callout 7">
              <a:extLst>
                <a:ext uri="{FF2B5EF4-FFF2-40B4-BE49-F238E27FC236}">
                  <a16:creationId xmlns:a16="http://schemas.microsoft.com/office/drawing/2014/main" id="{7E463DE0-D4A4-4C0A-AD7A-27B8C6D48879}"/>
                </a:ext>
              </a:extLst>
            </p:cNvPr>
            <p:cNvSpPr/>
            <p:nvPr/>
          </p:nvSpPr>
          <p:spPr>
            <a:xfrm>
              <a:off x="2949030" y="-442146"/>
              <a:ext cx="3362814" cy="2472825"/>
            </a:xfrm>
            <a:prstGeom prst="cloudCallout">
              <a:avLst>
                <a:gd name="adj1" fmla="val -21193"/>
                <a:gd name="adj2" fmla="val 76845"/>
              </a:avLst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Wenn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wir am Anfang wieder viel Zeit auf organisatorische Punkte verlieren, </a:t>
              </a:r>
              <a:r>
                <a:rPr kumimoji="0" lang="de-DE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dann</a:t>
              </a: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bestehe ich darauf, meine Idee direkt im Anschluss vorzustellen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Graphic 12">
            <a:extLst>
              <a:ext uri="{FF2B5EF4-FFF2-40B4-BE49-F238E27FC236}">
                <a16:creationId xmlns:a16="http://schemas.microsoft.com/office/drawing/2014/main" id="{9F9EC07D-6493-4F9B-A3A8-4E6875673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3705" y="5098541"/>
            <a:ext cx="477617" cy="1306137"/>
          </a:xfrm>
          <a:prstGeom prst="rect">
            <a:avLst/>
          </a:prstGeom>
        </p:spPr>
      </p:pic>
      <p:pic>
        <p:nvPicPr>
          <p:cNvPr id="44" name="Graphic 32">
            <a:extLst>
              <a:ext uri="{FF2B5EF4-FFF2-40B4-BE49-F238E27FC236}">
                <a16:creationId xmlns:a16="http://schemas.microsoft.com/office/drawing/2014/main" id="{B91A6757-1539-40AA-B963-494D67E11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7795" y="5236155"/>
            <a:ext cx="1277060" cy="1298890"/>
          </a:xfrm>
          <a:prstGeom prst="rect">
            <a:avLst/>
          </a:prstGeom>
        </p:spPr>
      </p:pic>
      <p:sp>
        <p:nvSpPr>
          <p:cNvPr id="45" name="Cloud Callout 7">
            <a:extLst>
              <a:ext uri="{FF2B5EF4-FFF2-40B4-BE49-F238E27FC236}">
                <a16:creationId xmlns:a16="http://schemas.microsoft.com/office/drawing/2014/main" id="{0BBD978C-F411-456E-8339-19E583E8350E}"/>
              </a:ext>
            </a:extLst>
          </p:cNvPr>
          <p:cNvSpPr/>
          <p:nvPr/>
        </p:nvSpPr>
        <p:spPr>
          <a:xfrm>
            <a:off x="5183742" y="4532788"/>
            <a:ext cx="1613918" cy="927799"/>
          </a:xfrm>
          <a:prstGeom prst="cloudCallout">
            <a:avLst>
              <a:gd name="adj1" fmla="val -28970"/>
              <a:gd name="adj2" fmla="val 77832"/>
            </a:avLst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MIST!!!!</a:t>
            </a:r>
            <a:r>
              <a:rPr kumimoji="0" lang="de-DE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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ular Callout 6">
            <a:extLst>
              <a:ext uri="{FF2B5EF4-FFF2-40B4-BE49-F238E27FC236}">
                <a16:creationId xmlns:a16="http://schemas.microsoft.com/office/drawing/2014/main" id="{9C38F2D8-EB99-46FB-9CF8-ACDC13AE472A}"/>
              </a:ext>
            </a:extLst>
          </p:cNvPr>
          <p:cNvSpPr/>
          <p:nvPr/>
        </p:nvSpPr>
        <p:spPr>
          <a:xfrm>
            <a:off x="7096760" y="4176053"/>
            <a:ext cx="1482652" cy="1015562"/>
          </a:xfrm>
          <a:prstGeom prst="wedgeRoundRectCallout">
            <a:avLst>
              <a:gd name="adj1" fmla="val -40596"/>
              <a:gd name="adj2" fmla="val 8192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Ok, das Meeting ist um!!!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Grafik 13" descr="Sanduhr abgelaufen mit einfarbiger Füllung">
            <a:extLst>
              <a:ext uri="{FF2B5EF4-FFF2-40B4-BE49-F238E27FC236}">
                <a16:creationId xmlns:a16="http://schemas.microsoft.com/office/drawing/2014/main" id="{197EF0CE-CA46-425E-988F-06CEC84EAA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30300" y="5166557"/>
            <a:ext cx="914400" cy="9144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CFC121F-19B6-41DD-BF32-0D40AC7C13BB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15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80012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0FC1C-4FE2-44F7-82E7-78946241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7239000" cy="149817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Forschungsprojekt</a:t>
            </a:r>
            <a:r>
              <a:rPr lang="en-US" b="1" dirty="0"/>
              <a:t>: Planning at work - requirements and mechanisms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29DA7E-2F00-4B07-AE40-58A83089B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936" y="1600200"/>
            <a:ext cx="4843264" cy="4636321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b="1" dirty="0"/>
              <a:t>Forschungsziel</a:t>
            </a:r>
            <a:r>
              <a:rPr lang="de-DE" sz="1800" dirty="0"/>
              <a:t>: Identifikation von Moderatoren und Mediatoren (der Effekte) von Planen im Arbeitskontext </a:t>
            </a:r>
          </a:p>
          <a:p>
            <a:pPr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dirty="0"/>
              <a:t>Zentraler Mediator: Automatisierung von zielrelevantem Verhalten </a:t>
            </a:r>
          </a:p>
          <a:p>
            <a:pPr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dirty="0"/>
              <a:t>Abhängige Variablen: Zielerreichung, Arbeitsleistung, Arbeitsmotivation, Stress</a:t>
            </a:r>
          </a:p>
          <a:p>
            <a:pPr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dirty="0"/>
              <a:t>Planen bei Zielverfehlung </a:t>
            </a:r>
          </a:p>
          <a:p>
            <a:pPr marL="0" indent="0">
              <a:spcBef>
                <a:spcPts val="400"/>
              </a:spcBef>
              <a:buNone/>
              <a:defRPr sz="2000"/>
            </a:pPr>
            <a:endParaRPr lang="de-DE" sz="1800" b="1" dirty="0"/>
          </a:p>
          <a:p>
            <a:pPr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b="1" dirty="0"/>
              <a:t>Methoden</a:t>
            </a:r>
            <a:endParaRPr lang="de-DE" sz="1800" dirty="0"/>
          </a:p>
          <a:p>
            <a:pPr lvl="1"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b="1" dirty="0"/>
              <a:t>Labor-, Feld-, oder Online-Experimente</a:t>
            </a:r>
          </a:p>
          <a:p>
            <a:pPr lvl="1"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dirty="0"/>
              <a:t>Tagebuchstudien </a:t>
            </a:r>
          </a:p>
          <a:p>
            <a:pPr lvl="1">
              <a:spcBef>
                <a:spcPts val="400"/>
              </a:spcBef>
              <a:buFont typeface="Arial"/>
              <a:buChar char="•"/>
              <a:defRPr sz="2000"/>
            </a:pPr>
            <a:r>
              <a:rPr lang="de-DE" sz="1800" dirty="0"/>
              <a:t>Interventions- und Trainingsstudien im Arbeitskontext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5BF1B9-2F1D-404C-B56D-46DC905A56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02315B3-44E6-46C1-A667-E1B2D4E22AE3}"/>
              </a:ext>
            </a:extLst>
          </p:cNvPr>
          <p:cNvGrpSpPr/>
          <p:nvPr/>
        </p:nvGrpSpPr>
        <p:grpSpPr>
          <a:xfrm>
            <a:off x="150800" y="1628009"/>
            <a:ext cx="3557104" cy="4608512"/>
            <a:chOff x="3347864" y="1844824"/>
            <a:chExt cx="2808312" cy="4608512"/>
          </a:xfrm>
        </p:grpSpPr>
        <p:pic>
          <p:nvPicPr>
            <p:cNvPr id="7" name="Graphic 4">
              <a:extLst>
                <a:ext uri="{FF2B5EF4-FFF2-40B4-BE49-F238E27FC236}">
                  <a16:creationId xmlns:a16="http://schemas.microsoft.com/office/drawing/2014/main" id="{9D049CA0-D4EF-4701-9AF3-03654748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3888" y="3515122"/>
              <a:ext cx="2552700" cy="13716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AECC279-BCB3-4D24-81FE-FB085AD9C97A}"/>
                </a:ext>
              </a:extLst>
            </p:cNvPr>
            <p:cNvSpPr txBox="1"/>
            <p:nvPr/>
          </p:nvSpPr>
          <p:spPr>
            <a:xfrm rot="21433945">
              <a:off x="4132988" y="3058703"/>
              <a:ext cx="900244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Plan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5CCCDD78-3486-40C9-96FF-B3E52F9F84E5}"/>
                </a:ext>
              </a:extLst>
            </p:cNvPr>
            <p:cNvSpPr/>
            <p:nvPr/>
          </p:nvSpPr>
          <p:spPr>
            <a:xfrm>
              <a:off x="3347864" y="1844824"/>
              <a:ext cx="2808312" cy="4608512"/>
            </a:xfrm>
            <a:prstGeom prst="rect">
              <a:avLst/>
            </a:prstGeom>
            <a:noFill/>
            <a:ln w="38100" cap="flat">
              <a:solidFill>
                <a:srgbClr val="FF99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A03220B6-1034-4ED6-8536-CD0B3AD3BF04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4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0513680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5BDEB4E-BB1F-4D35-B0C4-72F6A1EAF0E0}"/>
              </a:ext>
            </a:extLst>
          </p:cNvPr>
          <p:cNvGrpSpPr/>
          <p:nvPr/>
        </p:nvGrpSpPr>
        <p:grpSpPr>
          <a:xfrm>
            <a:off x="6114730" y="3381867"/>
            <a:ext cx="3006388" cy="2275696"/>
            <a:chOff x="6114730" y="3381867"/>
            <a:chExt cx="3006388" cy="2275696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5BE178E-C7B0-4A18-8A6B-288E06FD8B8A}"/>
                </a:ext>
              </a:extLst>
            </p:cNvPr>
            <p:cNvGrpSpPr/>
            <p:nvPr/>
          </p:nvGrpSpPr>
          <p:grpSpPr>
            <a:xfrm>
              <a:off x="6114730" y="3397578"/>
              <a:ext cx="3006388" cy="2259985"/>
              <a:chOff x="6124120" y="3097626"/>
              <a:chExt cx="3006388" cy="2259985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3300BEA7-0532-44AD-B1AC-5BA04E4AF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15" r="53319" b="61636"/>
              <a:stretch/>
            </p:blipFill>
            <p:spPr>
              <a:xfrm>
                <a:off x="6124120" y="3097626"/>
                <a:ext cx="2552700" cy="1789096"/>
              </a:xfrm>
              <a:prstGeom prst="rect">
                <a:avLst/>
              </a:prstGeom>
            </p:spPr>
          </p:pic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3E90C4C-269F-4A97-928E-B4EECD4FC8C5}"/>
                  </a:ext>
                </a:extLst>
              </p:cNvPr>
              <p:cNvSpPr/>
              <p:nvPr/>
            </p:nvSpPr>
            <p:spPr>
              <a:xfrm rot="20134140">
                <a:off x="6909348" y="4493515"/>
                <a:ext cx="2221160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EC684D69-D0F1-4AB5-A6A8-5F0C2D94FBD6}"/>
                  </a:ext>
                </a:extLst>
              </p:cNvPr>
              <p:cNvSpPr/>
              <p:nvPr/>
            </p:nvSpPr>
            <p:spPr>
              <a:xfrm>
                <a:off x="8532440" y="3861048"/>
                <a:ext cx="432048" cy="864096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9A2E018C-481A-4C27-A653-A7A33488FECA}"/>
                </a:ext>
              </a:extLst>
            </p:cNvPr>
            <p:cNvCxnSpPr/>
            <p:nvPr/>
          </p:nvCxnSpPr>
          <p:spPr>
            <a:xfrm flipV="1">
              <a:off x="8044191" y="3381867"/>
              <a:ext cx="360040" cy="31421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903A0B-B13A-4F37-AE7C-992C1F1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Abschlussarbeiten in der AG Organisations- und Wirtschaftspsychologie</a:t>
            </a:r>
            <a:endParaRPr lang="en-US" dirty="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F2EB15F0-D536-4097-9F16-743D2CDD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544" y="2276872"/>
            <a:ext cx="2387600" cy="38481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45FBDFC7-5BC5-423B-A738-07AD5F8C8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888" y="3515122"/>
            <a:ext cx="2552700" cy="13716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AF2EBCA-FD79-4ADB-8A12-FFA8D60C00A7}"/>
              </a:ext>
            </a:extLst>
          </p:cNvPr>
          <p:cNvGrpSpPr/>
          <p:nvPr/>
        </p:nvGrpSpPr>
        <p:grpSpPr>
          <a:xfrm>
            <a:off x="6107470" y="3397579"/>
            <a:ext cx="3006388" cy="2259985"/>
            <a:chOff x="6124120" y="3097626"/>
            <a:chExt cx="3006388" cy="225998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5327BD0-D377-4B71-A734-B7959D749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5" r="53319" b="61636"/>
            <a:stretch/>
          </p:blipFill>
          <p:spPr>
            <a:xfrm>
              <a:off x="6124120" y="3097626"/>
              <a:ext cx="2552700" cy="1789096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D608E95-9ED5-4337-A35F-D78F39CA24CC}"/>
                </a:ext>
              </a:extLst>
            </p:cNvPr>
            <p:cNvSpPr/>
            <p:nvPr/>
          </p:nvSpPr>
          <p:spPr>
            <a:xfrm rot="20134140">
              <a:off x="6909348" y="4493515"/>
              <a:ext cx="2221160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ADE3245-BB37-493D-9CBC-CC47632827C0}"/>
                </a:ext>
              </a:extLst>
            </p:cNvPr>
            <p:cNvSpPr/>
            <p:nvPr/>
          </p:nvSpPr>
          <p:spPr>
            <a:xfrm>
              <a:off x="8532440" y="3861048"/>
              <a:ext cx="432048" cy="864096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2E6F6D4-295B-486C-85C7-F0CECE596DF9}"/>
              </a:ext>
            </a:extLst>
          </p:cNvPr>
          <p:cNvCxnSpPr/>
          <p:nvPr/>
        </p:nvCxnSpPr>
        <p:spPr>
          <a:xfrm flipV="1">
            <a:off x="8036931" y="3381868"/>
            <a:ext cx="360040" cy="31421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1CE4B24-A10A-498A-BF48-879082DB0FC1}"/>
              </a:ext>
            </a:extLst>
          </p:cNvPr>
          <p:cNvSpPr txBox="1"/>
          <p:nvPr/>
        </p:nvSpPr>
        <p:spPr>
          <a:xfrm rot="21433945">
            <a:off x="1274799" y="2548927"/>
            <a:ext cx="7495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Ziel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B8E209A-E428-4C67-856B-30A088166609}"/>
              </a:ext>
            </a:extLst>
          </p:cNvPr>
          <p:cNvSpPr txBox="1"/>
          <p:nvPr/>
        </p:nvSpPr>
        <p:spPr>
          <a:xfrm rot="21433945">
            <a:off x="4132988" y="3058703"/>
            <a:ext cx="90024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Plan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1EE2FFE-02C0-4E3D-9EAD-A93465EF361B}"/>
              </a:ext>
            </a:extLst>
          </p:cNvPr>
          <p:cNvSpPr txBox="1"/>
          <p:nvPr/>
        </p:nvSpPr>
        <p:spPr>
          <a:xfrm rot="20416508">
            <a:off x="6788346" y="4863511"/>
            <a:ext cx="169693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Ergebnis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255B993-6069-4844-B2FB-3B2C872D3A20}"/>
              </a:ext>
            </a:extLst>
          </p:cNvPr>
          <p:cNvSpPr/>
          <p:nvPr/>
        </p:nvSpPr>
        <p:spPr>
          <a:xfrm>
            <a:off x="6156176" y="1844824"/>
            <a:ext cx="2808312" cy="4608512"/>
          </a:xfrm>
          <a:prstGeom prst="rect">
            <a:avLst/>
          </a:prstGeom>
          <a:noFill/>
          <a:ln w="38100" cap="flat">
            <a:solidFill>
              <a:srgbClr val="FF99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B7C70F3-FF7D-4889-9AB5-AF6012AE6C5B}"/>
              </a:ext>
            </a:extLst>
          </p:cNvPr>
          <p:cNvSpPr txBox="1"/>
          <p:nvPr/>
        </p:nvSpPr>
        <p:spPr>
          <a:xfrm>
            <a:off x="8351247" y="6556702"/>
            <a:ext cx="821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>
                <a:hlinkClick r:id="rId7"/>
              </a:rPr>
              <a:t>@SAP App House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474728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Bildschirmpräsentation (4:3)</PresentationFormat>
  <Paragraphs>105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Wingdings</vt:lpstr>
      <vt:lpstr>Default Design</vt:lpstr>
      <vt:lpstr>Präsentationsvorlage_BWL9</vt:lpstr>
      <vt:lpstr>Template</vt:lpstr>
      <vt:lpstr>Abschlussarbeiten in der AG Organisations- und Wirtschaftspsychologie </vt:lpstr>
      <vt:lpstr>Abschlussarbeiten in der AG Organisations- und Wirtschaftspsychologie</vt:lpstr>
      <vt:lpstr>Abschlussarbeiten in der AG Organisations- und Wirtschaftspsychologie</vt:lpstr>
      <vt:lpstr>Co-opetition - Einfluss nichtübereinstimmender sozialer Interdependenzen bei der Arbeit</vt:lpstr>
      <vt:lpstr>Co-opetition - Einfluss nichtübereinstimmender sozialer Interdependenzen bei der Arbeit</vt:lpstr>
      <vt:lpstr>Abschlussarbeiten in der AG Organisations- und Wirtschaftspsychologie</vt:lpstr>
      <vt:lpstr>Planen </vt:lpstr>
      <vt:lpstr>Forschungsprojekt: Planning at work - requirements and mechanisms  </vt:lpstr>
      <vt:lpstr>Abschlussarbeiten in der AG Organisations- und Wirtschaftspsychologie</vt:lpstr>
      <vt:lpstr>Negative Effekte von Zielsetzung und Zielverfehlung</vt:lpstr>
      <vt:lpstr>Negative Effekte von Zielsetzung und Zielverfehlung</vt:lpstr>
      <vt:lpstr>Allgemeine Informationen zu Bachelor- und Masterarbeiten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Abschlussarbeiten in der AG Organisations- und Wirtschaftspsychologie</dc:title>
  <dc:creator>Admin</dc:creator>
  <cp:lastModifiedBy>Nina Trenz</cp:lastModifiedBy>
  <cp:revision>65</cp:revision>
  <cp:lastPrinted>2019-11-29T09:42:24Z</cp:lastPrinted>
  <dcterms:modified xsi:type="dcterms:W3CDTF">2023-12-19T11:23:08Z</dcterms:modified>
</cp:coreProperties>
</file>